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63"/>
  </p:notesMasterIdLst>
  <p:sldIdLst>
    <p:sldId id="256" r:id="rId3"/>
    <p:sldId id="257" r:id="rId4"/>
    <p:sldId id="258" r:id="rId5"/>
    <p:sldId id="454" r:id="rId6"/>
    <p:sldId id="455" r:id="rId7"/>
    <p:sldId id="456" r:id="rId8"/>
    <p:sldId id="457" r:id="rId9"/>
    <p:sldId id="458" r:id="rId10"/>
    <p:sldId id="459" r:id="rId11"/>
    <p:sldId id="461" r:id="rId12"/>
    <p:sldId id="462" r:id="rId13"/>
    <p:sldId id="464" r:id="rId14"/>
    <p:sldId id="375" r:id="rId15"/>
    <p:sldId id="377" r:id="rId16"/>
    <p:sldId id="452" r:id="rId17"/>
    <p:sldId id="453" r:id="rId18"/>
    <p:sldId id="465" r:id="rId19"/>
    <p:sldId id="466" r:id="rId20"/>
    <p:sldId id="467" r:id="rId21"/>
    <p:sldId id="378" r:id="rId22"/>
    <p:sldId id="398" r:id="rId23"/>
    <p:sldId id="432" r:id="rId24"/>
    <p:sldId id="470" r:id="rId25"/>
    <p:sldId id="382" r:id="rId26"/>
    <p:sldId id="475" r:id="rId27"/>
    <p:sldId id="476" r:id="rId28"/>
    <p:sldId id="477" r:id="rId29"/>
    <p:sldId id="384" r:id="rId30"/>
    <p:sldId id="473" r:id="rId31"/>
    <p:sldId id="385" r:id="rId32"/>
    <p:sldId id="394" r:id="rId33"/>
    <p:sldId id="438" r:id="rId34"/>
    <p:sldId id="386" r:id="rId35"/>
    <p:sldId id="471" r:id="rId36"/>
    <p:sldId id="479" r:id="rId37"/>
    <p:sldId id="484" r:id="rId38"/>
    <p:sldId id="472" r:id="rId39"/>
    <p:sldId id="485" r:id="rId40"/>
    <p:sldId id="486" r:id="rId41"/>
    <p:sldId id="487" r:id="rId42"/>
    <p:sldId id="488" r:id="rId43"/>
    <p:sldId id="390" r:id="rId44"/>
    <p:sldId id="391" r:id="rId45"/>
    <p:sldId id="393" r:id="rId46"/>
    <p:sldId id="356" r:id="rId47"/>
    <p:sldId id="357" r:id="rId48"/>
    <p:sldId id="358" r:id="rId49"/>
    <p:sldId id="359" r:id="rId50"/>
    <p:sldId id="360" r:id="rId51"/>
    <p:sldId id="361" r:id="rId52"/>
    <p:sldId id="480" r:id="rId53"/>
    <p:sldId id="433" r:id="rId54"/>
    <p:sldId id="364" r:id="rId55"/>
    <p:sldId id="434" r:id="rId56"/>
    <p:sldId id="366" r:id="rId57"/>
    <p:sldId id="489" r:id="rId58"/>
    <p:sldId id="413" r:id="rId59"/>
    <p:sldId id="435" r:id="rId60"/>
    <p:sldId id="490" r:id="rId61"/>
    <p:sldId id="491" r:id="rId62"/>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44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CD7DE18D-B477-5540-A418-45080CBABEBE}" type="slidenum">
              <a:rPr kumimoji="0" lang="en-US" sz="13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50602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457200" y="720725"/>
            <a:ext cx="6400800" cy="3600450"/>
          </a:xfrm>
          <a:ln/>
        </p:spPr>
      </p:sp>
      <p:sp>
        <p:nvSpPr>
          <p:cNvPr id="4096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9B9508E5-0874-424A-AC6D-A47A8201704D}"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35</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D4DC253-A9A5-4D90-B624-D5BA5845A987}"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37</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D4DC253-A9A5-4D90-B624-D5BA5845A987}"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38</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D4DC253-A9A5-4D90-B624-D5BA5845A987}"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39</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xfrm>
            <a:off x="457200" y="720725"/>
            <a:ext cx="6400800" cy="3600450"/>
          </a:xfrm>
          <a:ln/>
        </p:spPr>
      </p:sp>
      <p:sp>
        <p:nvSpPr>
          <p:cNvPr id="450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 name="Slide Number Placeholder 3"/>
          <p:cNvSpPr>
            <a:spLocks noGrp="1"/>
          </p:cNvSpPr>
          <p:nvPr>
            <p:ph type="sldNum" sz="quarter" idx="5"/>
          </p:nvPr>
        </p:nvSpPr>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E0D98D4-78BC-410E-807E-3CF904F29929}"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44</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2467A021-EE08-411B-BCD8-80D56E705DA8}"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45</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48130" name="Rectangle 2"/>
          <p:cNvSpPr>
            <a:spLocks noGrp="1" noRot="1" noChangeAspect="1" noChangeArrowheads="1" noTextEdit="1"/>
          </p:cNvSpPr>
          <p:nvPr>
            <p:ph type="sldImg"/>
          </p:nvPr>
        </p:nvSpPr>
        <p:spPr>
          <a:xfrm>
            <a:off x="457200" y="720725"/>
            <a:ext cx="6400800" cy="3600450"/>
          </a:xfrm>
          <a:ln/>
        </p:spPr>
      </p:sp>
      <p:sp>
        <p:nvSpPr>
          <p:cNvPr id="48131"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9D1D1D66-829D-40F7-87E0-0A1B418824B1}"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46</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50178" name="Rectangle 2"/>
          <p:cNvSpPr>
            <a:spLocks noGrp="1" noRot="1" noChangeAspect="1" noChangeArrowheads="1" noTextEdit="1"/>
          </p:cNvSpPr>
          <p:nvPr>
            <p:ph type="sldImg"/>
          </p:nvPr>
        </p:nvSpPr>
        <p:spPr>
          <a:xfrm>
            <a:off x="457200" y="720725"/>
            <a:ext cx="6400800" cy="3600450"/>
          </a:xfrm>
          <a:ln/>
        </p:spPr>
      </p:sp>
      <p:sp>
        <p:nvSpPr>
          <p:cNvPr id="50179"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66F41D82-CFF6-49DA-BB1F-0BF0014E07B6}"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47</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52226" name="Rectangle 2"/>
          <p:cNvSpPr>
            <a:spLocks noGrp="1" noRot="1" noChangeAspect="1" noChangeArrowheads="1" noTextEdit="1"/>
          </p:cNvSpPr>
          <p:nvPr>
            <p:ph type="sldImg"/>
          </p:nvPr>
        </p:nvSpPr>
        <p:spPr>
          <a:xfrm>
            <a:off x="457200" y="720725"/>
            <a:ext cx="6400800" cy="3600450"/>
          </a:xfrm>
          <a:ln/>
        </p:spPr>
      </p:sp>
      <p:sp>
        <p:nvSpPr>
          <p:cNvPr id="52227"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A2F25A04-AD2E-44F3-AFC4-F98EA25C7AF0}"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48</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54274" name="Rectangle 2"/>
          <p:cNvSpPr>
            <a:spLocks noGrp="1" noRot="1" noChangeAspect="1" noChangeArrowheads="1" noTextEdit="1"/>
          </p:cNvSpPr>
          <p:nvPr>
            <p:ph type="sldImg"/>
          </p:nvPr>
        </p:nvSpPr>
        <p:spPr>
          <a:xfrm>
            <a:off x="457200" y="720725"/>
            <a:ext cx="6400800" cy="3600450"/>
          </a:xfrm>
          <a:ln/>
        </p:spPr>
      </p:sp>
      <p:sp>
        <p:nvSpPr>
          <p:cNvPr id="54275"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EC31FDCF-3A5F-45BB-BE78-2255FC240CFB}"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49</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56322" name="Rectangle 2"/>
          <p:cNvSpPr>
            <a:spLocks noGrp="1" noRot="1" noChangeAspect="1" noChangeArrowheads="1" noTextEdit="1"/>
          </p:cNvSpPr>
          <p:nvPr>
            <p:ph type="sldImg"/>
          </p:nvPr>
        </p:nvSpPr>
        <p:spPr>
          <a:xfrm>
            <a:off x="457200" y="720725"/>
            <a:ext cx="6400800" cy="3600450"/>
          </a:xfrm>
          <a:ln/>
        </p:spPr>
      </p:sp>
      <p:sp>
        <p:nvSpPr>
          <p:cNvPr id="56323"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B6150C38-8F90-468C-8ADD-18932126F018}"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50</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58370" name="Rectangle 2"/>
          <p:cNvSpPr>
            <a:spLocks noGrp="1" noRot="1" noChangeAspect="1" noChangeArrowheads="1" noTextEdit="1"/>
          </p:cNvSpPr>
          <p:nvPr>
            <p:ph type="sldImg"/>
          </p:nvPr>
        </p:nvSpPr>
        <p:spPr>
          <a:xfrm>
            <a:off x="457200" y="720725"/>
            <a:ext cx="6400800" cy="3600450"/>
          </a:xfrm>
          <a:ln/>
        </p:spPr>
      </p:sp>
      <p:sp>
        <p:nvSpPr>
          <p:cNvPr id="58371"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TODO: intermediate step in</a:t>
            </a:r>
            <a:r>
              <a:rPr lang="en-US" baseline="0" dirty="0"/>
              <a:t> derivation!</a:t>
            </a:r>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5200DAEC-8020-4CF7-A90A-331E0EE17C26}" type="slidenum">
              <a:rPr kumimoji="0" lang="en-US" sz="13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52</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883874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nSpc>
                <a:spcPct val="90000"/>
              </a:lnSpc>
            </a:pPr>
            <a:r>
              <a:rPr lang="en-US" sz="1200" dirty="0">
                <a:latin typeface="Calibri"/>
                <a:cs typeface="Calibri"/>
              </a:rPr>
              <a:t>Basic idea: beliefs “reweighted” by likelihood of evidence</a:t>
            </a:r>
          </a:p>
          <a:p>
            <a:pPr>
              <a:lnSpc>
                <a:spcPct val="90000"/>
              </a:lnSpc>
            </a:pPr>
            <a:r>
              <a:rPr lang="en-US" sz="1200" dirty="0">
                <a:latin typeface="Calibri"/>
                <a:cs typeface="Calibri"/>
              </a:rPr>
              <a:t>Unlike passage of time, we have to renormalize</a:t>
            </a:r>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5200DAEC-8020-4CF7-A90A-331E0EE17C26}" type="slidenum">
              <a:rPr kumimoji="0" lang="en-US" sz="13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54</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420963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CD7DE18D-B477-5540-A418-45080CBABEBE}" type="slidenum">
              <a:rPr kumimoji="0" lang="en-US" sz="13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56</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50602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TODO: explain</a:t>
            </a:r>
            <a:r>
              <a:rPr lang="en-US" baseline="0" dirty="0"/>
              <a:t> </a:t>
            </a:r>
            <a:r>
              <a:rPr lang="en-US" baseline="0" dirty="0" err="1"/>
              <a:t>propto</a:t>
            </a:r>
            <a:r>
              <a:rPr lang="en-US" baseline="0" dirty="0"/>
              <a:t> and it’s </a:t>
            </a:r>
            <a:r>
              <a:rPr lang="en-US" baseline="0" dirty="0" err="1"/>
              <a:t>X_t</a:t>
            </a:r>
            <a:r>
              <a:rPr lang="en-US" baseline="0" dirty="0"/>
              <a:t>, not X</a:t>
            </a:r>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5200DAEC-8020-4CF7-A90A-331E0EE17C26}" type="slidenum">
              <a:rPr kumimoji="0" lang="en-US" sz="13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57</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414534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D4DC253-A9A5-4D90-B624-D5BA5845A987}"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14</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D4DC253-A9A5-4D90-B624-D5BA5845A987}"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D4DC253-A9A5-4D90-B624-D5BA5845A987}"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16</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D4DC253-A9A5-4D90-B624-D5BA5845A987}"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17</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E4441EF3-1314-42C4-A2EC-9B5643936ADD}" type="slidenum">
              <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30</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With re-ordering</a:t>
            </a:r>
            <a:r>
              <a:rPr lang="en-US" baseline="0" dirty="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5200DAEC-8020-4CF7-A90A-331E0EE17C26}" type="slidenum">
              <a:rPr kumimoji="0" lang="en-US" sz="13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66788"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39614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264B70B-A198-4F20-B03F-8CDDBD2584B4}" type="slidenum">
              <a:rPr lang="en-US" smtClean="0"/>
              <a:pPr/>
              <a:t>‹#›</a:t>
            </a:fld>
            <a:endParaRPr lang="en-US"/>
          </a:p>
        </p:txBody>
      </p:sp>
    </p:spTree>
    <p:extLst>
      <p:ext uri="{BB962C8B-B14F-4D97-AF65-F5344CB8AC3E}">
        <p14:creationId xmlns:p14="http://schemas.microsoft.com/office/powerpoint/2010/main" val="180667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AC6A190-8AB7-4691-9B1A-A7A256B1BA26}" type="slidenum">
              <a:rPr lang="en-US" smtClean="0"/>
              <a:pPr/>
              <a:t>‹#›</a:t>
            </a:fld>
            <a:endParaRPr lang="en-US"/>
          </a:p>
        </p:txBody>
      </p:sp>
    </p:spTree>
    <p:extLst>
      <p:ext uri="{BB962C8B-B14F-4D97-AF65-F5344CB8AC3E}">
        <p14:creationId xmlns:p14="http://schemas.microsoft.com/office/powerpoint/2010/main" val="2535268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6A2BF44-F5DC-417D-9079-2D3083838305}" type="slidenum">
              <a:rPr lang="en-US" smtClean="0"/>
              <a:pPr/>
              <a:t>‹#›</a:t>
            </a:fld>
            <a:endParaRPr lang="en-US"/>
          </a:p>
        </p:txBody>
      </p:sp>
    </p:spTree>
    <p:extLst>
      <p:ext uri="{BB962C8B-B14F-4D97-AF65-F5344CB8AC3E}">
        <p14:creationId xmlns:p14="http://schemas.microsoft.com/office/powerpoint/2010/main" val="10545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BBF837CE-2868-4A24-AB49-9D6ECFAE04E4}" type="slidenum">
              <a:rPr lang="en-US" smtClean="0"/>
              <a:pPr/>
              <a:t>‹#›</a:t>
            </a:fld>
            <a:endParaRPr lang="en-US"/>
          </a:p>
        </p:txBody>
      </p:sp>
    </p:spTree>
    <p:extLst>
      <p:ext uri="{BB962C8B-B14F-4D97-AF65-F5344CB8AC3E}">
        <p14:creationId xmlns:p14="http://schemas.microsoft.com/office/powerpoint/2010/main" val="363276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0A20002-19F1-4774-AF43-286B6C1B4006}" type="slidenum">
              <a:rPr lang="en-US" smtClean="0"/>
              <a:pPr/>
              <a:t>‹#›</a:t>
            </a:fld>
            <a:endParaRPr lang="en-US"/>
          </a:p>
        </p:txBody>
      </p:sp>
    </p:spTree>
    <p:extLst>
      <p:ext uri="{BB962C8B-B14F-4D97-AF65-F5344CB8AC3E}">
        <p14:creationId xmlns:p14="http://schemas.microsoft.com/office/powerpoint/2010/main" val="1862878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1736B34-1B90-46F4-A9FD-203AD0F3FEBE}" type="slidenum">
              <a:rPr lang="en-US" smtClean="0"/>
              <a:pPr/>
              <a:t>‹#›</a:t>
            </a:fld>
            <a:endParaRPr lang="en-US"/>
          </a:p>
        </p:txBody>
      </p:sp>
    </p:spTree>
    <p:extLst>
      <p:ext uri="{BB962C8B-B14F-4D97-AF65-F5344CB8AC3E}">
        <p14:creationId xmlns:p14="http://schemas.microsoft.com/office/powerpoint/2010/main" val="1960281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81737EC-F46C-4BDE-97B4-414C27CD350E}" type="slidenum">
              <a:rPr lang="en-US" smtClean="0"/>
              <a:pPr/>
              <a:t>‹#›</a:t>
            </a:fld>
            <a:endParaRPr lang="en-US"/>
          </a:p>
        </p:txBody>
      </p:sp>
    </p:spTree>
    <p:extLst>
      <p:ext uri="{BB962C8B-B14F-4D97-AF65-F5344CB8AC3E}">
        <p14:creationId xmlns:p14="http://schemas.microsoft.com/office/powerpoint/2010/main" val="8240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4094C94-7C12-4DBB-8C4A-35B5A4CE2B03}" type="slidenum">
              <a:rPr lang="en-US" smtClean="0"/>
              <a:pPr/>
              <a:t>‹#›</a:t>
            </a:fld>
            <a:endParaRPr lang="en-US"/>
          </a:p>
        </p:txBody>
      </p:sp>
    </p:spTree>
    <p:extLst>
      <p:ext uri="{BB962C8B-B14F-4D97-AF65-F5344CB8AC3E}">
        <p14:creationId xmlns:p14="http://schemas.microsoft.com/office/powerpoint/2010/main" val="397919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98BA95B-2345-4C5A-9B56-F1F9E0D05A07}" type="slidenum">
              <a:rPr lang="en-US" smtClean="0"/>
              <a:pPr/>
              <a:t>‹#›</a:t>
            </a:fld>
            <a:endParaRPr lang="en-US"/>
          </a:p>
        </p:txBody>
      </p:sp>
    </p:spTree>
    <p:extLst>
      <p:ext uri="{BB962C8B-B14F-4D97-AF65-F5344CB8AC3E}">
        <p14:creationId xmlns:p14="http://schemas.microsoft.com/office/powerpoint/2010/main" val="263242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F73B8CD-5DCF-4A13-886D-84358CFE1E10}" type="slidenum">
              <a:rPr lang="en-US" smtClean="0"/>
              <a:pPr/>
              <a:t>‹#›</a:t>
            </a:fld>
            <a:endParaRPr lang="en-US"/>
          </a:p>
        </p:txBody>
      </p:sp>
    </p:spTree>
    <p:extLst>
      <p:ext uri="{BB962C8B-B14F-4D97-AF65-F5344CB8AC3E}">
        <p14:creationId xmlns:p14="http://schemas.microsoft.com/office/powerpoint/2010/main" val="2751299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04A8097-C3C0-403A-AC97-EA80930ED7ED}" type="slidenum">
              <a:rPr lang="en-US" smtClean="0"/>
              <a:pPr/>
              <a:t>‹#›</a:t>
            </a:fld>
            <a:endParaRPr lang="en-US"/>
          </a:p>
        </p:txBody>
      </p:sp>
    </p:spTree>
    <p:extLst>
      <p:ext uri="{BB962C8B-B14F-4D97-AF65-F5344CB8AC3E}">
        <p14:creationId xmlns:p14="http://schemas.microsoft.com/office/powerpoint/2010/main" val="127118428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517FA1F-2885-4781-AF47-C9AEB50C4E15}"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extLst>
      <p:ext uri="{BB962C8B-B14F-4D97-AF65-F5344CB8AC3E}">
        <p14:creationId xmlns:p14="http://schemas.microsoft.com/office/powerpoint/2010/main" val="155490165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tags" Target="../tags/tag18.xml"/><Relationship Id="rId7" Type="http://schemas.openxmlformats.org/officeDocument/2006/relationships/slideLayout" Target="../slideLayouts/slideLayout3.xml"/><Relationship Id="rId12" Type="http://schemas.openxmlformats.org/officeDocument/2006/relationships/image" Target="../media/image3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1.png"/><Relationship Id="rId5" Type="http://schemas.openxmlformats.org/officeDocument/2006/relationships/tags" Target="../tags/tag20.xml"/><Relationship Id="rId10" Type="http://schemas.openxmlformats.org/officeDocument/2006/relationships/image" Target="../media/image30.png"/><Relationship Id="rId4" Type="http://schemas.openxmlformats.org/officeDocument/2006/relationships/tags" Target="../tags/tag19.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slideLayout" Target="../slideLayouts/slideLayout3.xml"/><Relationship Id="rId7" Type="http://schemas.openxmlformats.org/officeDocument/2006/relationships/image" Target="../media/image36.em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 Id="rId5" Type="http://schemas.openxmlformats.org/officeDocument/2006/relationships/image" Target="../media/image47.emf"/><Relationship Id="rId4" Type="http://schemas.openxmlformats.org/officeDocument/2006/relationships/image" Target="../media/image46.emf"/></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51.emf"/><Relationship Id="rId2" Type="http://schemas.openxmlformats.org/officeDocument/2006/relationships/image" Target="../media/image42.emf"/><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emf"/><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slideLayout" Target="../slideLayouts/slideLayout3.xml"/><Relationship Id="rId18" Type="http://schemas.openxmlformats.org/officeDocument/2006/relationships/image" Target="../media/image65.png"/><Relationship Id="rId3" Type="http://schemas.openxmlformats.org/officeDocument/2006/relationships/tags" Target="../tags/tag31.xml"/><Relationship Id="rId21" Type="http://schemas.openxmlformats.org/officeDocument/2006/relationships/image" Target="../media/image68.png"/><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image" Target="../media/image64.png"/><Relationship Id="rId2" Type="http://schemas.openxmlformats.org/officeDocument/2006/relationships/tags" Target="../tags/tag30.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tags" Target="../tags/tag38.xml"/><Relationship Id="rId19" Type="http://schemas.openxmlformats.org/officeDocument/2006/relationships/image" Target="../media/image66.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61.png"/><Relationship Id="rId22"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emf"/></Relationships>
</file>

<file path=ppt/slides/_rels/slide29.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9.emf"/><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6.pn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0.emf"/></Relationships>
</file>

<file path=ppt/slides/_rels/slide3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3.emf"/><Relationship Id="rId5" Type="http://schemas.openxmlformats.org/officeDocument/2006/relationships/image" Target="../media/image89.emf"/><Relationship Id="rId4" Type="http://schemas.openxmlformats.org/officeDocument/2006/relationships/image" Target="../media/image92.emf"/></Relationships>
</file>

<file path=ppt/slides/_rels/slide39.xml.rels><?xml version="1.0" encoding="UTF-8" standalone="yes"?>
<Relationships xmlns="http://schemas.openxmlformats.org/package/2006/relationships"><Relationship Id="rId3" Type="http://schemas.openxmlformats.org/officeDocument/2006/relationships/image" Target="../media/image94.emf"/><Relationship Id="rId7" Type="http://schemas.openxmlformats.org/officeDocument/2006/relationships/image" Target="../media/image90.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51.emf"/><Relationship Id="rId2" Type="http://schemas.openxmlformats.org/officeDocument/2006/relationships/image" Target="../media/image42.emf"/><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6.xml"/><Relationship Id="rId7" Type="http://schemas.openxmlformats.org/officeDocument/2006/relationships/image" Target="../media/image1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05.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104.png"/><Relationship Id="rId17" Type="http://schemas.openxmlformats.org/officeDocument/2006/relationships/image" Target="../media/image88.png"/><Relationship Id="rId2" Type="http://schemas.openxmlformats.org/officeDocument/2006/relationships/tags" Target="../tags/tag43.xml"/><Relationship Id="rId16" Type="http://schemas.openxmlformats.org/officeDocument/2006/relationships/image" Target="../media/image87.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103.png"/><Relationship Id="rId5" Type="http://schemas.openxmlformats.org/officeDocument/2006/relationships/tags" Target="../tags/tag46.xml"/><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tags" Target="../tags/tag45.xml"/><Relationship Id="rId9" Type="http://schemas.openxmlformats.org/officeDocument/2006/relationships/image" Target="../media/image101.png"/><Relationship Id="rId14" Type="http://schemas.openxmlformats.org/officeDocument/2006/relationships/image" Target="../media/image106.png"/></Relationships>
</file>

<file path=ppt/slides/_rels/slide52.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notesSlide" Target="../notesSlides/notesSlide22.xml"/><Relationship Id="rId7" Type="http://schemas.openxmlformats.org/officeDocument/2006/relationships/image" Target="../media/image111.emf"/><Relationship Id="rId2" Type="http://schemas.openxmlformats.org/officeDocument/2006/relationships/slideLayout" Target="../slideLayouts/slideLayout3.xml"/><Relationship Id="rId1" Type="http://schemas.openxmlformats.org/officeDocument/2006/relationships/tags" Target="../tags/tag49.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png"/><Relationship Id="rId9" Type="http://schemas.openxmlformats.org/officeDocument/2006/relationships/image" Target="../media/image113.emf"/></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oleObject" Target="../embeddings/oleObject2.bin"/><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88.png"/><Relationship Id="rId7" Type="http://schemas.openxmlformats.org/officeDocument/2006/relationships/image" Target="../media/image121.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20.emf"/><Relationship Id="rId5" Type="http://schemas.openxmlformats.org/officeDocument/2006/relationships/image" Target="../media/image119.emf"/><Relationship Id="rId10" Type="http://schemas.openxmlformats.org/officeDocument/2006/relationships/image" Target="../media/image124.emf"/><Relationship Id="rId4" Type="http://schemas.openxmlformats.org/officeDocument/2006/relationships/image" Target="../media/image118.emf"/><Relationship Id="rId9" Type="http://schemas.openxmlformats.org/officeDocument/2006/relationships/image" Target="../media/image123.emf"/></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oleObject" Target="../embeddings/oleObject4.bin"/><Relationship Id="rId7" Type="http://schemas.openxmlformats.org/officeDocument/2006/relationships/image" Target="../media/image128.png"/><Relationship Id="rId2" Type="http://schemas.openxmlformats.org/officeDocument/2006/relationships/slideLayout" Target="../slideLayouts/slideLayout3.xml"/><Relationship Id="rId1" Type="http://schemas.openxmlformats.org/officeDocument/2006/relationships/tags" Target="../tags/tag50.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53.xml"/><Relationship Id="rId7" Type="http://schemas.openxmlformats.org/officeDocument/2006/relationships/notesSlide" Target="../notesSlides/notesSlide25.xml"/><Relationship Id="rId12" Type="http://schemas.openxmlformats.org/officeDocument/2006/relationships/image" Target="../media/image134.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3.xml"/><Relationship Id="rId11" Type="http://schemas.openxmlformats.org/officeDocument/2006/relationships/image" Target="../media/image133.png"/><Relationship Id="rId5" Type="http://schemas.openxmlformats.org/officeDocument/2006/relationships/tags" Target="../tags/tag55.xml"/><Relationship Id="rId10" Type="http://schemas.openxmlformats.org/officeDocument/2006/relationships/image" Target="../media/image132.png"/><Relationship Id="rId4" Type="http://schemas.openxmlformats.org/officeDocument/2006/relationships/tags" Target="../tags/tag54.xml"/><Relationship Id="rId9"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tags" Target="../tags/tag9.xml"/><Relationship Id="rId7" Type="http://schemas.openxmlformats.org/officeDocument/2006/relationships/slideLayout" Target="../slideLayouts/slideLayout3.xml"/><Relationship Id="rId12" Type="http://schemas.openxmlformats.org/officeDocument/2006/relationships/image" Target="../media/image1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5.png"/><Relationship Id="rId5" Type="http://schemas.openxmlformats.org/officeDocument/2006/relationships/tags" Target="../tags/tag11.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tags" Target="../tags/tag10.xml"/><Relationship Id="rId9" Type="http://schemas.openxmlformats.org/officeDocument/2006/relationships/image" Target="../media/image13.png"/><Relationship Id="rId1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4.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325348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220057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a:p>
          <a:p>
            <a:pPr marL="0" indent="0">
              <a:buFont typeface="Wingdings" charset="0"/>
              <a:buNone/>
              <a:defRPr/>
            </a:pPr>
            <a:endParaRPr lang="en-US" sz="1600" dirty="0"/>
          </a:p>
          <a:p>
            <a:pPr marL="0" indent="0">
              <a:buFont typeface="Wingdings" charset="0"/>
              <a:buNone/>
              <a:defRPr/>
            </a:pPr>
            <a:endParaRPr lang="en-US" sz="1600" dirty="0"/>
          </a:p>
          <a:p>
            <a:pPr marL="0" indent="0">
              <a:buFont typeface="Wingdings" charset="0"/>
              <a:buNone/>
              <a:defRPr/>
            </a:pPr>
            <a:endParaRPr lang="en-US" sz="1600" dirty="0"/>
          </a:p>
          <a:p>
            <a:pPr>
              <a:buFont typeface="Wingdings" charset="0"/>
              <a:buChar char="§"/>
              <a:defRPr/>
            </a:pPr>
            <a:r>
              <a:rPr lang="en-US" sz="2800" dirty="0"/>
              <a:t>X, Y independent if and only if:</a:t>
            </a:r>
          </a:p>
          <a:p>
            <a:pPr lvl="4">
              <a:buFont typeface="Wingdings" charset="0"/>
              <a:buChar char="§"/>
              <a:defRPr/>
            </a:pPr>
            <a:endParaRPr lang="en-US" sz="1600" dirty="0"/>
          </a:p>
          <a:p>
            <a:pPr>
              <a:buFont typeface="Wingdings" charset="0"/>
              <a:buChar char="§"/>
              <a:defRPr/>
            </a:pPr>
            <a:r>
              <a:rPr lang="en-US" sz="2800" dirty="0"/>
              <a:t>X and Y are conditionally independent given Z 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896348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a:latin typeface="Calibri"/>
                <a:ea typeface="ＭＳ Ｐゴシック" pitchFamily="34" charset="-128"/>
                <a:cs typeface="Calibri"/>
              </a:rPr>
              <a:t>Often, we want to </a:t>
            </a:r>
            <a:r>
              <a:rPr lang="en-US" sz="2800" dirty="0">
                <a:solidFill>
                  <a:srgbClr val="CC0000"/>
                </a:solidFill>
                <a:latin typeface="Calibri"/>
                <a:ea typeface="ＭＳ Ｐゴシック" pitchFamily="34" charset="-128"/>
                <a:cs typeface="Calibri"/>
              </a:rPr>
              <a:t>reason about a sequence</a:t>
            </a:r>
            <a:r>
              <a:rPr lang="en-US" sz="2800" dirty="0">
                <a:latin typeface="Calibri"/>
                <a:ea typeface="ＭＳ Ｐゴシック" pitchFamily="34" charset="-128"/>
                <a:cs typeface="Calibri"/>
              </a:rPr>
              <a:t> of observations</a:t>
            </a:r>
          </a:p>
          <a:p>
            <a:pPr lvl="4">
              <a:lnSpc>
                <a:spcPct val="90000"/>
              </a:lnSpc>
            </a:pPr>
            <a:endParaRPr lang="en-US" sz="6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Speech recognition</a:t>
            </a:r>
          </a:p>
          <a:p>
            <a:pPr lvl="4">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localization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User attention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Medical monitoring</a:t>
            </a:r>
          </a:p>
          <a:p>
            <a:pPr>
              <a:lnSpc>
                <a:spcPct val="90000"/>
              </a:lnSpc>
            </a:pPr>
            <a:endParaRPr lang="en-US" sz="2800" dirty="0">
              <a:latin typeface="Calibri"/>
              <a:ea typeface="ＭＳ Ｐゴシック" pitchFamily="34" charset="-128"/>
              <a:cs typeface="Calibri"/>
            </a:endParaRPr>
          </a:p>
          <a:p>
            <a:pPr>
              <a:lnSpc>
                <a:spcPct val="90000"/>
              </a:lnSpc>
            </a:pPr>
            <a:r>
              <a:rPr lang="en-US" sz="2800" dirty="0">
                <a:latin typeface="Calibri"/>
                <a:ea typeface="ＭＳ Ｐゴシック" pitchFamily="34" charset="-128"/>
                <a:cs typeface="Calibri"/>
              </a:rPr>
              <a:t>Need to introduce time (or space) into our models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a:ea typeface="ＭＳ Ｐゴシック" pitchFamily="34" charset="-128"/>
              </a:rPr>
              <a:t>Value of X at a given time is called the </a:t>
            </a:r>
            <a:r>
              <a:rPr lang="en-US" sz="2400" dirty="0">
                <a:solidFill>
                  <a:srgbClr val="CC0000"/>
                </a:solidFill>
                <a:ea typeface="ＭＳ Ｐゴシック" pitchFamily="34" charset="-128"/>
              </a:rPr>
              <a:t>state</a:t>
            </a: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r>
              <a:rPr lang="en-US" sz="2400" dirty="0">
                <a:ea typeface="ＭＳ Ｐゴシック" pitchFamily="34" charset="-128"/>
              </a:rPr>
              <a:t>Parameters: called </a:t>
            </a:r>
            <a:r>
              <a:rPr lang="en-US" sz="2400" dirty="0">
                <a:solidFill>
                  <a:srgbClr val="CC0000"/>
                </a:solidFill>
                <a:ea typeface="ＭＳ Ｐゴシック" pitchFamily="34" charset="-128"/>
              </a:rPr>
              <a:t>transition probabilities </a:t>
            </a:r>
            <a:r>
              <a:rPr lang="en-US" sz="2400" dirty="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transition probabilities the same at all times</a:t>
            </a:r>
          </a:p>
          <a:p>
            <a:pPr lvl="1">
              <a:lnSpc>
                <a:spcPct val="90000"/>
              </a:lnSpc>
            </a:pPr>
            <a:r>
              <a:rPr lang="en-US" sz="2400" dirty="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lstStyle/>
          <a:p>
            <a:pPr lvl="1">
              <a:lnSpc>
                <a:spcPct val="90000"/>
              </a:lnSpc>
            </a:pPr>
            <a:r>
              <a:rPr lang="en-US" sz="2400" dirty="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a:ea typeface="ＭＳ Ｐゴシック" pitchFamily="34" charset="-128"/>
            </a:endParaRPr>
          </a:p>
          <a:p>
            <a:pPr lvl="1">
              <a:lnSpc>
                <a:spcPct val="90000"/>
              </a:lnSpc>
            </a:pPr>
            <a:r>
              <a:rPr lang="en-US" sz="2400" dirty="0">
                <a:ea typeface="ＭＳ Ｐゴシック" pitchFamily="34" charset="-128"/>
              </a:rPr>
              <a:t>More generally:</a:t>
            </a:r>
          </a:p>
          <a:p>
            <a:pPr lvl="1">
              <a:lnSpc>
                <a:spcPct val="90000"/>
              </a:lnSpc>
            </a:pPr>
            <a:endParaRPr lang="en-US" sz="20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4000" dirty="0">
              <a:ea typeface="ＭＳ Ｐゴシック" pitchFamily="34" charset="-128"/>
            </a:endParaRPr>
          </a:p>
          <a:p>
            <a:pPr lvl="1">
              <a:lnSpc>
                <a:spcPct val="90000"/>
              </a:lnSpc>
            </a:pPr>
            <a:r>
              <a:rPr lang="en-US" sz="2400" dirty="0">
                <a:ea typeface="ＭＳ Ｐゴシック" pitchFamily="34" charset="-128"/>
              </a:rPr>
              <a:t>Questions to be resolved:</a:t>
            </a:r>
          </a:p>
          <a:p>
            <a:pPr lvl="2">
              <a:lnSpc>
                <a:spcPct val="90000"/>
              </a:lnSpc>
            </a:pPr>
            <a:r>
              <a:rPr lang="en-US" sz="2000" dirty="0">
                <a:ea typeface="ＭＳ Ｐゴシック" pitchFamily="34" charset="-128"/>
              </a:rPr>
              <a:t>Does this indeed define a joint distribution?</a:t>
            </a:r>
          </a:p>
          <a:p>
            <a:pPr lvl="2">
              <a:lnSpc>
                <a:spcPct val="90000"/>
              </a:lnSpc>
            </a:pPr>
            <a:r>
              <a:rPr lang="en-US" sz="2000" dirty="0">
                <a:ea typeface="ＭＳ Ｐゴシック" pitchFamily="34" charset="-128"/>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2239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Assuming that</a:t>
            </a:r>
          </a:p>
          <a:p>
            <a:pPr marL="0" indent="0">
              <a:lnSpc>
                <a:spcPct val="90000"/>
              </a:lnSpc>
              <a:buNone/>
            </a:pPr>
            <a:r>
              <a:rPr lang="en-US" sz="2400" dirty="0">
                <a:ea typeface="ＭＳ Ｐゴシック" pitchFamily="34" charset="-128"/>
              </a:rPr>
              <a:t>	                                                                   and</a:t>
            </a:r>
          </a:p>
          <a:p>
            <a:pPr>
              <a:lnSpc>
                <a:spcPct val="90000"/>
              </a:lnSpc>
            </a:pPr>
            <a:endParaRPr lang="en-US" sz="2400" dirty="0">
              <a:ea typeface="ＭＳ Ｐゴシック" pitchFamily="34" charset="-128"/>
            </a:endParaRPr>
          </a:p>
          <a:p>
            <a:pPr marL="0" indent="0">
              <a:lnSpc>
                <a:spcPct val="90000"/>
              </a:lnSpc>
              <a:buNone/>
            </a:pPr>
            <a:r>
              <a:rPr lang="en-US" sz="2400" dirty="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638800"/>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426538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Assuming that for all </a:t>
            </a:r>
            <a:r>
              <a:rPr lang="en-US" sz="2400" i="1" dirty="0">
                <a:ea typeface="ＭＳ Ｐゴシック" pitchFamily="34" charset="-128"/>
              </a:rPr>
              <a:t>t</a:t>
            </a:r>
            <a:r>
              <a:rPr lang="en-US" sz="2400" dirty="0">
                <a:ea typeface="ＭＳ Ｐゴシック" pitchFamily="34" charset="-128"/>
              </a:rPr>
              <a:t>: </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marL="0" indent="0">
              <a:lnSpc>
                <a:spcPct val="90000"/>
              </a:lnSpc>
              <a:buNone/>
            </a:pPr>
            <a:r>
              <a:rPr lang="en-US" sz="2400" dirty="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330125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Implied Conditional Independencies</a:t>
            </a:r>
          </a:p>
        </p:txBody>
      </p:sp>
      <p:sp>
        <p:nvSpPr>
          <p:cNvPr id="3" name="Content Placeholder 2"/>
          <p:cNvSpPr>
            <a:spLocks noGrp="1"/>
          </p:cNvSpPr>
          <p:nvPr>
            <p:ph idx="1"/>
          </p:nvPr>
        </p:nvSpPr>
        <p:spPr>
          <a:xfrm>
            <a:off x="406400" y="2133599"/>
            <a:ext cx="11379200" cy="3992565"/>
          </a:xfrm>
        </p:spPr>
        <p:txBody>
          <a:bodyPr/>
          <a:lstStyle/>
          <a:p>
            <a:r>
              <a:rPr lang="en-US" dirty="0"/>
              <a:t>We assumed:                                 and</a:t>
            </a:r>
          </a:p>
          <a:p>
            <a:endParaRPr lang="en-US" dirty="0"/>
          </a:p>
          <a:p>
            <a:r>
              <a:rPr lang="en-US" dirty="0"/>
              <a:t>Do we also have					?</a:t>
            </a:r>
          </a:p>
          <a:p>
            <a:pPr lvl="1"/>
            <a:r>
              <a:rPr lang="en-US" dirty="0"/>
              <a:t>Yes! </a:t>
            </a:r>
          </a:p>
          <a:p>
            <a:pPr lvl="1"/>
            <a:r>
              <a:rPr lang="en-US" dirty="0"/>
              <a:t>Proof:</a:t>
            </a:r>
          </a:p>
        </p:txBody>
      </p:sp>
      <p:sp>
        <p:nvSpPr>
          <p:cNvPr id="5"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2</a:t>
            </a:r>
          </a:p>
        </p:txBody>
      </p:sp>
      <p:cxnSp>
        <p:nvCxnSpPr>
          <p:cNvPr id="6" name="AutoShape 6"/>
          <p:cNvCxnSpPr>
            <a:cxnSpLocks noChangeShapeType="1"/>
            <a:stCxn id="7" idx="6"/>
            <a:endCxn id="5"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7"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p>
        </p:txBody>
      </p:sp>
      <p:sp>
        <p:nvSpPr>
          <p:cNvPr id="8"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3</a:t>
            </a:r>
          </a:p>
        </p:txBody>
      </p:sp>
      <p:cxnSp>
        <p:nvCxnSpPr>
          <p:cNvPr id="9" name="AutoShape 9"/>
          <p:cNvCxnSpPr>
            <a:cxnSpLocks noChangeShapeType="1"/>
            <a:stCxn id="8" idx="6"/>
            <a:endCxn id="11"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10" name="AutoShape 10"/>
          <p:cNvCxnSpPr>
            <a:cxnSpLocks noChangeShapeType="1"/>
            <a:stCxn id="5" idx="6"/>
            <a:endCxn id="8"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4</a:t>
            </a:r>
          </a:p>
        </p:txBody>
      </p:sp>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989" y="2317750"/>
            <a:ext cx="2699611" cy="34925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989" y="2317750"/>
            <a:ext cx="2057400" cy="338328"/>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429000"/>
            <a:ext cx="3124200" cy="404180"/>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4343400"/>
            <a:ext cx="7480300" cy="2425700"/>
          </a:xfrm>
          <a:prstGeom prst="rect">
            <a:avLst/>
          </a:prstGeom>
        </p:spPr>
      </p:pic>
    </p:spTree>
    <p:extLst>
      <p:ext uri="{BB962C8B-B14F-4D97-AF65-F5344CB8AC3E}">
        <p14:creationId xmlns:p14="http://schemas.microsoft.com/office/powerpoint/2010/main" val="142207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Models Recap</a:t>
            </a:r>
          </a:p>
        </p:txBody>
      </p:sp>
      <p:sp>
        <p:nvSpPr>
          <p:cNvPr id="3" name="Content Placeholder 2"/>
          <p:cNvSpPr>
            <a:spLocks noGrp="1"/>
          </p:cNvSpPr>
          <p:nvPr>
            <p:ph idx="1"/>
          </p:nvPr>
        </p:nvSpPr>
        <p:spPr/>
        <p:txBody>
          <a:bodyPr/>
          <a:lstStyle/>
          <a:p>
            <a:r>
              <a:rPr lang="en-US" dirty="0"/>
              <a:t>Explicit assumption for all   </a:t>
            </a:r>
            <a:r>
              <a:rPr lang="en-US" i="1" dirty="0"/>
              <a:t>t</a:t>
            </a:r>
            <a:r>
              <a:rPr lang="en-US" dirty="0"/>
              <a:t> :</a:t>
            </a:r>
          </a:p>
          <a:p>
            <a:r>
              <a:rPr lang="en-US" dirty="0"/>
              <a:t>Consequence, joint distribution can be written as: </a:t>
            </a:r>
          </a:p>
          <a:p>
            <a:endParaRPr lang="en-US" dirty="0"/>
          </a:p>
          <a:p>
            <a:endParaRPr lang="en-US" dirty="0"/>
          </a:p>
          <a:p>
            <a:endParaRPr lang="en-US" sz="1800" dirty="0"/>
          </a:p>
          <a:p>
            <a:endParaRPr lang="en-US" sz="1000" dirty="0"/>
          </a:p>
          <a:p>
            <a:r>
              <a:rPr lang="en-US" dirty="0"/>
              <a:t>Implied conditional independencies:  (try to prove this!)</a:t>
            </a:r>
          </a:p>
          <a:p>
            <a:pPr lvl="1"/>
            <a:r>
              <a:rPr lang="en-US" dirty="0"/>
              <a:t>Past variables independent of future variables given the present</a:t>
            </a:r>
          </a:p>
          <a:p>
            <a:pPr marL="457176" lvl="1" indent="0">
              <a:buNone/>
            </a:pPr>
            <a:r>
              <a:rPr lang="en-US" dirty="0"/>
              <a:t>i.e., if                     or                      then:</a:t>
            </a:r>
          </a:p>
          <a:p>
            <a:r>
              <a:rPr lang="en-US" dirty="0"/>
              <a:t>Additional explicit assumption:                         is the same for all </a:t>
            </a:r>
            <a:r>
              <a:rPr lang="en-US" i="1" dirty="0"/>
              <a:t>t</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524000"/>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4320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410200"/>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5530850"/>
            <a:ext cx="1390650" cy="23407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71" y="5537200"/>
            <a:ext cx="1395879" cy="23495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64250"/>
            <a:ext cx="1843012" cy="336550"/>
          </a:xfrm>
          <a:prstGeom prst="rect">
            <a:avLst/>
          </a:prstGeom>
        </p:spPr>
      </p:pic>
    </p:spTree>
    <p:extLst>
      <p:ext uri="{BB962C8B-B14F-4D97-AF65-F5344CB8AC3E}">
        <p14:creationId xmlns:p14="http://schemas.microsoft.com/office/powerpoint/2010/main" val="652238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a:ea typeface="ＭＳ Ｐゴシック" pitchFamily="34" charset="-128"/>
              </a:rPr>
              <a:t>Basic conditional independence:</a:t>
            </a:r>
          </a:p>
          <a:p>
            <a:pPr lvl="1">
              <a:lnSpc>
                <a:spcPct val="80000"/>
              </a:lnSpc>
            </a:pPr>
            <a:r>
              <a:rPr lang="en-US" sz="2400" dirty="0">
                <a:ea typeface="ＭＳ Ｐゴシック" pitchFamily="34" charset="-128"/>
              </a:rPr>
              <a:t>Past and future independent of the present</a:t>
            </a:r>
          </a:p>
          <a:p>
            <a:pPr lvl="1">
              <a:lnSpc>
                <a:spcPct val="80000"/>
              </a:lnSpc>
            </a:pPr>
            <a:r>
              <a:rPr lang="en-US" sz="2400" dirty="0">
                <a:ea typeface="ＭＳ Ｐゴシック" pitchFamily="34" charset="-128"/>
              </a:rPr>
              <a:t>Each time step only depends on the previous</a:t>
            </a:r>
          </a:p>
          <a:p>
            <a:pPr lvl="1">
              <a:lnSpc>
                <a:spcPct val="80000"/>
              </a:lnSpc>
            </a:pPr>
            <a:r>
              <a:rPr lang="en-US" sz="2400" dirty="0">
                <a:ea typeface="ＭＳ Ｐゴシック" pitchFamily="34" charset="-128"/>
              </a:rPr>
              <a:t>This is called the (first order) Markov property</a:t>
            </a:r>
          </a:p>
          <a:p>
            <a:pPr lvl="1">
              <a:lnSpc>
                <a:spcPct val="80000"/>
              </a:lnSpc>
            </a:pPr>
            <a:endParaRPr lang="en-US" sz="2400" dirty="0">
              <a:ea typeface="ＭＳ Ｐゴシック" pitchFamily="34" charset="-128"/>
            </a:endParaRPr>
          </a:p>
          <a:p>
            <a:pPr>
              <a:lnSpc>
                <a:spcPct val="80000"/>
              </a:lnSpc>
            </a:pPr>
            <a:r>
              <a:rPr lang="en-US" sz="2800" dirty="0">
                <a:ea typeface="ＭＳ Ｐゴシック" pitchFamily="34" charset="-128"/>
              </a:rPr>
              <a:t>Note that the chain is just a (</a:t>
            </a:r>
            <a:r>
              <a:rPr lang="en-US" sz="2800" dirty="0" err="1">
                <a:ea typeface="ＭＳ Ｐゴシック" pitchFamily="34" charset="-128"/>
              </a:rPr>
              <a:t>growable</a:t>
            </a:r>
            <a:r>
              <a:rPr lang="en-US" sz="2800" dirty="0">
                <a:ea typeface="ＭＳ Ｐゴシック" pitchFamily="34" charset="-128"/>
              </a:rPr>
              <a:t>) BN</a:t>
            </a:r>
          </a:p>
          <a:p>
            <a:pPr lvl="1">
              <a:lnSpc>
                <a:spcPct val="80000"/>
              </a:lnSpc>
            </a:pPr>
            <a:r>
              <a:rPr lang="en-US" sz="2400" dirty="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a:ea typeface="ＭＳ Ｐゴシック" pitchFamily="34" charset="-128"/>
              </a:rPr>
              <a:t>States: X = {rain, sun}</a:t>
            </a:r>
          </a:p>
          <a:p>
            <a:pPr marL="457176" lvl="1" indent="0">
              <a:buNone/>
            </a:pPr>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C0000"/>
                </a:solidFill>
                <a:effectLst/>
                <a:uLnTx/>
                <a:uFillTx/>
                <a:latin typeface="Calibri"/>
                <a:ea typeface="ＭＳ Ｐゴシック" pitchFamily="34" charset="-128"/>
                <a:cs typeface="Calibri"/>
              </a:rPr>
              <a:t>Two new ways of representing the same CPT</a:t>
            </a: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0.3</a:t>
            </a:r>
          </a:p>
        </p:txBody>
      </p:sp>
      <p:graphicFrame>
        <p:nvGraphicFramePr>
          <p:cNvPr id="29" name="Table 28"/>
          <p:cNvGraphicFramePr>
            <a:graphicFrameLocks noGrp="1"/>
          </p:cNvGraphicFramePr>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342882" marR="0" lvl="0" indent="-342882"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2800" b="0" i="0" u="none" strike="noStrike" kern="1200" cap="none" spc="0" normalizeH="0" baseline="0" noProof="0" dirty="0">
                <a:ln>
                  <a:noFill/>
                </a:ln>
                <a:solidFill>
                  <a:srgbClr val="333399"/>
                </a:solidFill>
                <a:effectLst/>
                <a:uLnTx/>
                <a:uFillTx/>
                <a:latin typeface="Calibri" pitchFamily="34" charset="0"/>
                <a:ea typeface="ＭＳ Ｐゴシック" pitchFamily="34" charset="-128"/>
                <a:cs typeface="+mn-cs"/>
              </a:rPr>
              <a:t>Initial distribution: 1.0 sun</a:t>
            </a:r>
          </a:p>
          <a:p>
            <a:pPr marL="1142942" marR="0" lvl="2" indent="-228589"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endParaRPr kumimoji="0" 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endParaRPr>
          </a:p>
          <a:p>
            <a:pPr marL="342882" marR="0" lvl="0" indent="-342882"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2800" b="0" i="0" u="none" strike="noStrike" kern="1200" cap="none" spc="0" normalizeH="0" baseline="0" noProof="0" dirty="0">
                <a:ln>
                  <a:noFill/>
                </a:ln>
                <a:solidFill>
                  <a:srgbClr val="333399"/>
                </a:solidFill>
                <a:effectLst/>
                <a:uLnTx/>
                <a:uFillTx/>
                <a:latin typeface="Calibri" pitchFamily="34" charset="0"/>
                <a:ea typeface="ＭＳ Ｐゴシック" pitchFamily="34" charset="-128"/>
                <a:cs typeface="+mn-cs"/>
              </a:rPr>
              <a:t>CPT P(</a:t>
            </a:r>
            <a:r>
              <a:rPr kumimoji="0" lang="en-US" sz="2800" b="0" i="0" u="none" strike="noStrike" kern="1200" cap="none" spc="0" normalizeH="0" baseline="0" noProof="0" dirty="0" err="1">
                <a:ln>
                  <a:noFill/>
                </a:ln>
                <a:solidFill>
                  <a:srgbClr val="333399"/>
                </a:solidFill>
                <a:effectLst/>
                <a:uLnTx/>
                <a:uFillTx/>
                <a:latin typeface="Calibri" pitchFamily="34" charset="0"/>
                <a:ea typeface="ＭＳ Ｐゴシック" pitchFamily="34" charset="-128"/>
                <a:cs typeface="+mn-cs"/>
              </a:rPr>
              <a:t>X</a:t>
            </a:r>
            <a:r>
              <a:rPr kumimoji="0" lang="en-US" sz="2800" b="0" i="0" u="none" strike="noStrike" kern="1200" cap="none" spc="0" normalizeH="0" baseline="-25000" noProof="0" dirty="0" err="1">
                <a:ln>
                  <a:noFill/>
                </a:ln>
                <a:solidFill>
                  <a:srgbClr val="333399"/>
                </a:solidFill>
                <a:effectLst/>
                <a:uLnTx/>
                <a:uFillTx/>
                <a:latin typeface="Calibri" pitchFamily="34" charset="0"/>
                <a:ea typeface="ＭＳ Ｐゴシック" pitchFamily="34" charset="-128"/>
                <a:cs typeface="+mn-cs"/>
              </a:rPr>
              <a:t>t</a:t>
            </a:r>
            <a:r>
              <a:rPr kumimoji="0" lang="en-US" sz="2800" b="0" i="0" u="none" strike="noStrike" kern="1200" cap="none" spc="0" normalizeH="0" baseline="0" noProof="0" dirty="0">
                <a:ln>
                  <a:noFill/>
                </a:ln>
                <a:solidFill>
                  <a:srgbClr val="333399"/>
                </a:solidFill>
                <a:effectLst/>
                <a:uLnTx/>
                <a:uFillTx/>
                <a:latin typeface="Calibri" pitchFamily="34" charset="0"/>
                <a:ea typeface="ＭＳ Ｐゴシック" pitchFamily="34" charset="-128"/>
                <a:cs typeface="+mn-cs"/>
              </a:rPr>
              <a:t> | X</a:t>
            </a:r>
            <a:r>
              <a:rPr kumimoji="0" lang="en-US" sz="2800" b="0" i="0" u="none" strike="noStrike" kern="1200" cap="none" spc="0" normalizeH="0" baseline="-25000" noProof="0" dirty="0">
                <a:ln>
                  <a:noFill/>
                </a:ln>
                <a:solidFill>
                  <a:srgbClr val="333399"/>
                </a:solidFill>
                <a:effectLst/>
                <a:uLnTx/>
                <a:uFillTx/>
                <a:latin typeface="Calibri" pitchFamily="34" charset="0"/>
                <a:ea typeface="ＭＳ Ｐゴシック" pitchFamily="34" charset="-128"/>
                <a:cs typeface="+mn-cs"/>
              </a:rPr>
              <a:t>t-1</a:t>
            </a:r>
            <a:r>
              <a:rPr kumimoji="0" lang="en-US" sz="2800" b="0" i="0" u="none" strike="noStrike" kern="1200" cap="none" spc="0" normalizeH="0" baseline="0" noProof="0" dirty="0">
                <a:ln>
                  <a:noFill/>
                </a:ln>
                <a:solidFill>
                  <a:srgbClr val="333399"/>
                </a:solidFill>
                <a:effectLst/>
                <a:uLnTx/>
                <a:uFillTx/>
                <a:latin typeface="Calibri" pitchFamily="34" charset="0"/>
                <a:ea typeface="ＭＳ Ｐゴシック" pitchFamily="34" charset="-128"/>
                <a:cs typeface="+mn-cs"/>
              </a:rPr>
              <a:t>):</a:t>
            </a:r>
          </a:p>
          <a:p>
            <a:pPr marL="742913" marR="0" lvl="1" indent="-285737" algn="l" defTabSz="914400" rtl="0" eaLnBrk="1" fontAlgn="base" latinLnBrk="0" hangingPunct="1">
              <a:lnSpc>
                <a:spcPct val="100000"/>
              </a:lnSpc>
              <a:spcBef>
                <a:spcPct val="20000"/>
              </a:spcBef>
              <a:spcAft>
                <a:spcPct val="0"/>
              </a:spcAft>
              <a:buClr>
                <a:srgbClr val="000000"/>
              </a:buClr>
              <a:buSzTx/>
              <a:buFont typeface="Wingdings" pitchFamily="2" charset="2"/>
              <a:buChar char="§"/>
              <a:tabLst/>
              <a:defRPr/>
            </a:pPr>
            <a:endParaRPr kumimoji="0" 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endParaRPr>
          </a:p>
          <a:p>
            <a:pPr marL="742913" marR="0" lvl="1" indent="-285737" algn="l" defTabSz="914400" rtl="0" eaLnBrk="1" fontAlgn="base" latinLnBrk="0" hangingPunct="1">
              <a:lnSpc>
                <a:spcPct val="100000"/>
              </a:lnSpc>
              <a:spcBef>
                <a:spcPct val="20000"/>
              </a:spcBef>
              <a:spcAft>
                <a:spcPct val="0"/>
              </a:spcAft>
              <a:buClr>
                <a:srgbClr val="000000"/>
              </a:buClr>
              <a:buSzTx/>
              <a:buFont typeface="Wingdings" pitchFamily="2" charset="2"/>
              <a:buChar char="§"/>
              <a:tabLst/>
              <a:defRPr/>
            </a:pPr>
            <a:endParaRPr kumimoji="0" 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endParaRPr>
          </a:p>
          <a:p>
            <a:pPr marL="742913" marR="0" lvl="1" indent="-285737" algn="l" defTabSz="914400" rtl="0" eaLnBrk="1" fontAlgn="base" latinLnBrk="0" hangingPunct="1">
              <a:lnSpc>
                <a:spcPct val="100000"/>
              </a:lnSpc>
              <a:spcBef>
                <a:spcPct val="20000"/>
              </a:spcBef>
              <a:spcAft>
                <a:spcPct val="0"/>
              </a:spcAft>
              <a:buClr>
                <a:srgbClr val="000000"/>
              </a:buClr>
              <a:buSzTx/>
              <a:buFont typeface="Wingdings" pitchFamily="2" charset="2"/>
              <a:buChar char="§"/>
              <a:tabLst/>
              <a:defRPr/>
            </a:pPr>
            <a:endParaRPr kumimoji="0" 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Markov Chain: Weather</a:t>
            </a:r>
          </a:p>
        </p:txBody>
      </p:sp>
      <p:sp>
        <p:nvSpPr>
          <p:cNvPr id="3" name="Content Placeholder 2"/>
          <p:cNvSpPr>
            <a:spLocks noGrp="1"/>
          </p:cNvSpPr>
          <p:nvPr>
            <p:ph idx="1"/>
          </p:nvPr>
        </p:nvSpPr>
        <p:spPr/>
        <p:txBody>
          <a:bodyPr/>
          <a:lstStyle/>
          <a:p>
            <a:r>
              <a:rPr lang="en-US" dirty="0"/>
              <a:t>Initial distribution: 1.0 sun</a:t>
            </a:r>
          </a:p>
          <a:p>
            <a:endParaRPr lang="en-US" dirty="0"/>
          </a:p>
          <a:p>
            <a:endParaRPr lang="en-US" dirty="0"/>
          </a:p>
          <a:p>
            <a:endParaRPr lang="en-US" dirty="0"/>
          </a:p>
          <a:p>
            <a:r>
              <a:rPr lang="en-US" dirty="0"/>
              <a:t>What is the probability distribution after one step?</a:t>
            </a:r>
          </a:p>
        </p:txBody>
      </p:sp>
      <p:sp>
        <p:nvSpPr>
          <p:cNvPr id="5" name="Oval 4"/>
          <p:cNvSpPr>
            <a:spLocks noChangeArrowheads="1"/>
          </p:cNvSpPr>
          <p:nvPr/>
        </p:nvSpPr>
        <p:spPr bwMode="auto">
          <a:xfrm>
            <a:off x="7529513" y="1919288"/>
            <a:ext cx="609600" cy="609600"/>
          </a:xfrm>
          <a:prstGeom prst="ellipse">
            <a:avLst/>
          </a:prstGeom>
          <a:solidFill>
            <a:schemeClr val="accent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rain</a:t>
            </a:r>
          </a:p>
        </p:txBody>
      </p:sp>
      <p:sp>
        <p:nvSpPr>
          <p:cNvPr id="6" name="Oval 5"/>
          <p:cNvSpPr>
            <a:spLocks noChangeArrowheads="1"/>
          </p:cNvSpPr>
          <p:nvPr/>
        </p:nvSpPr>
        <p:spPr bwMode="auto">
          <a:xfrm>
            <a:off x="8977313" y="1919288"/>
            <a:ext cx="609600" cy="609600"/>
          </a:xfrm>
          <a:prstGeom prst="ellipse">
            <a:avLst/>
          </a:prstGeom>
          <a:solidFill>
            <a:srgbClr val="FFCC00"/>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sun</a:t>
            </a:r>
          </a:p>
        </p:txBody>
      </p:sp>
      <p:cxnSp>
        <p:nvCxnSpPr>
          <p:cNvPr id="7" name="AutoShape 6"/>
          <p:cNvCxnSpPr>
            <a:cxnSpLocks noChangeShapeType="1"/>
            <a:stCxn id="5" idx="0"/>
            <a:endCxn id="6" idx="0"/>
          </p:cNvCxnSpPr>
          <p:nvPr/>
        </p:nvCxnSpPr>
        <p:spPr bwMode="auto">
          <a:xfrm rot="5400000" flipV="1">
            <a:off x="8557419" y="11818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8200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20574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2875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3716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0.9</a:t>
            </a:r>
          </a:p>
        </p:txBody>
      </p:sp>
      <p:sp>
        <p:nvSpPr>
          <p:cNvPr id="12" name="Text Box 11"/>
          <p:cNvSpPr txBox="1">
            <a:spLocks noChangeArrowheads="1"/>
          </p:cNvSpPr>
          <p:nvPr/>
        </p:nvSpPr>
        <p:spPr bwMode="auto">
          <a:xfrm>
            <a:off x="7315200" y="29098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0.7</a:t>
            </a:r>
          </a:p>
        </p:txBody>
      </p:sp>
      <p:sp>
        <p:nvSpPr>
          <p:cNvPr id="13" name="Text Box 12"/>
          <p:cNvSpPr txBox="1">
            <a:spLocks noChangeArrowheads="1"/>
          </p:cNvSpPr>
          <p:nvPr/>
        </p:nvSpPr>
        <p:spPr bwMode="auto">
          <a:xfrm>
            <a:off x="8305800" y="1538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0.3</a:t>
            </a:r>
          </a:p>
        </p:txBody>
      </p:sp>
      <p:sp>
        <p:nvSpPr>
          <p:cNvPr id="14" name="Text Box 13"/>
          <p:cNvSpPr txBox="1">
            <a:spLocks noChangeArrowheads="1"/>
          </p:cNvSpPr>
          <p:nvPr/>
        </p:nvSpPr>
        <p:spPr bwMode="auto">
          <a:xfrm>
            <a:off x="8305800" y="3062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0198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38377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a:ea typeface="ＭＳ Ｐゴシック" pitchFamily="34" charset="-128"/>
              </a:rPr>
              <a:t>Question: What’</a:t>
            </a:r>
            <a:r>
              <a:rPr lang="en-US" altLang="ja-JP" sz="2800" dirty="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dirty="0">
                <a:ln>
                  <a:noFill/>
                </a:ln>
                <a:solidFill>
                  <a:srgbClr val="000000"/>
                </a:solidFill>
                <a:effectLst/>
                <a:uLnTx/>
                <a:uFillTx/>
                <a:latin typeface="Times New Roman" pitchFamily="18" charset="0"/>
                <a:ea typeface="ＭＳ Ｐゴシック" pitchFamily="34" charset="-128"/>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840993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sun</a:t>
            </a:r>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a:t>	</a:t>
            </a:r>
          </a:p>
          <a:p>
            <a:pPr>
              <a:buFont typeface="Wingdings" charset="0"/>
              <a:buChar char="§"/>
              <a:defRPr/>
            </a:pPr>
            <a:r>
              <a:rPr lang="en-US" sz="2800" dirty="0"/>
              <a:t>From initial observation of rain</a:t>
            </a:r>
          </a:p>
          <a:p>
            <a:pPr>
              <a:buFont typeface="Wingdings" charset="0"/>
              <a:buChar char="§"/>
              <a:defRPr/>
            </a:pPr>
            <a:endParaRPr lang="en-US" sz="2800" dirty="0"/>
          </a:p>
          <a:p>
            <a:pPr>
              <a:buFont typeface="Wingdings" charset="0"/>
              <a:buChar char="§"/>
              <a:defRPr/>
            </a:pPr>
            <a:endParaRPr lang="en-US" sz="2800" dirty="0"/>
          </a:p>
          <a:p>
            <a:pPr lvl="4">
              <a:buFont typeface="Wingdings" charset="0"/>
              <a:buChar char="§"/>
              <a:defRPr/>
            </a:pPr>
            <a:endParaRPr lang="en-US" sz="1600" dirty="0"/>
          </a:p>
          <a:p>
            <a:pPr>
              <a:buFont typeface="Wingdings" charset="0"/>
              <a:buChar char="§"/>
              <a:defRPr/>
            </a:pPr>
            <a:r>
              <a:rPr lang="en-US" sz="2800" dirty="0"/>
              <a:t>From yet another initial distribution P(X</a:t>
            </a:r>
            <a:r>
              <a:rPr lang="en-US" sz="2800" baseline="-25000" dirty="0"/>
              <a:t>1</a:t>
            </a:r>
            <a:r>
              <a:rPr lang="en-US" sz="2800" dirty="0"/>
              <a:t>):</a:t>
            </a:r>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2</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3</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sym typeface="Symbol" pitchFamily="18" charset="2"/>
              </a:rPr>
              <a:t></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4</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2</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3</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sym typeface="Symbol" pitchFamily="18" charset="2"/>
              </a:rPr>
              <a:t></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4</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P(</a:t>
            </a: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sym typeface="Symbol" pitchFamily="18" charset="2"/>
              </a:rPr>
              <a:t></a:t>
            </a:r>
            <a:r>
              <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t>…</a:t>
            </a:r>
          </a:p>
        </p:txBody>
      </p:sp>
      <p:sp>
        <p:nvSpPr>
          <p:cNvPr id="2" name="TextBox 1"/>
          <p:cNvSpPr txBox="1"/>
          <p:nvPr/>
        </p:nvSpPr>
        <p:spPr>
          <a:xfrm>
            <a:off x="10337800" y="6477000"/>
            <a:ext cx="194239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ＭＳ Ｐゴシック" pitchFamily="34" charset="-128"/>
                <a:cs typeface="Calibri"/>
              </a:rPr>
              <a:t>[Demo: L13D1,2,3]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Basic Dynamics</a:t>
            </a:r>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2999"/>
            <a:ext cx="8412482" cy="5257801"/>
          </a:xfrm>
          <a:prstGeom prst="rect">
            <a:avLst/>
          </a:prstGeom>
        </p:spPr>
      </p:pic>
    </p:spTree>
    <p:extLst>
      <p:ext uri="{BB962C8B-B14F-4D97-AF65-F5344CB8AC3E}">
        <p14:creationId xmlns:p14="http://schemas.microsoft.com/office/powerpoint/2010/main" val="38905391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Circular Dynamics</a:t>
            </a:r>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2460473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Whirlpool Dynamics</a:t>
            </a:r>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642001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342882" marR="0" lvl="0" indent="-342882" algn="l" defTabSz="914400" rtl="0" eaLnBrk="1" fontAlgn="base" latinLnBrk="0" hangingPunct="1">
              <a:lnSpc>
                <a:spcPct val="90000"/>
              </a:lnSpc>
              <a:spcBef>
                <a:spcPct val="20000"/>
              </a:spcBef>
              <a:spcAft>
                <a:spcPct val="0"/>
              </a:spcAft>
              <a:buClr>
                <a:srgbClr val="333399"/>
              </a:buClr>
              <a:buSzTx/>
              <a:buFont typeface="Wingdings" pitchFamily="2" charset="2"/>
              <a:buChar char="§"/>
              <a:tabLst/>
              <a:defRPr/>
            </a:pPr>
            <a:r>
              <a:rPr kumimoji="0" lang="en-US" sz="2800" b="0" i="0" u="none" strike="noStrike" kern="1200" cap="none" spc="0" normalizeH="0" baseline="0" noProof="0" dirty="0">
                <a:ln>
                  <a:noFill/>
                </a:ln>
                <a:solidFill>
                  <a:srgbClr val="333399"/>
                </a:solidFill>
                <a:effectLst/>
                <a:uLnTx/>
                <a:uFillTx/>
                <a:latin typeface="Calibri" pitchFamily="34" charset="0"/>
                <a:ea typeface="ＭＳ Ｐゴシック" pitchFamily="34" charset="-128"/>
                <a:cs typeface="+mn-cs"/>
              </a:rPr>
              <a:t>Stationary distribution:</a:t>
            </a:r>
          </a:p>
          <a:p>
            <a:pPr marL="742913" marR="0" lvl="1" indent="-285737" algn="l" defTabSz="914400" rtl="0" eaLnBrk="1" fontAlgn="base" latinLnBrk="0" hangingPunct="1">
              <a:lnSpc>
                <a:spcPct val="90000"/>
              </a:lnSpc>
              <a:spcBef>
                <a:spcPct val="20000"/>
              </a:spcBef>
              <a:spcAft>
                <a:spcPct val="0"/>
              </a:spcAft>
              <a:buClr>
                <a:srgbClr val="000000"/>
              </a:buClr>
              <a:buSzTx/>
              <a:buFont typeface="Wingdings" pitchFamily="2" charset="2"/>
              <a:buChar char="§"/>
              <a:tabLst/>
              <a:defRPr/>
            </a:pPr>
            <a:r>
              <a:rPr kumimoji="0" 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rPr>
              <a:t>The distribution we end up with is called the </a:t>
            </a:r>
            <a:r>
              <a:rPr kumimoji="0" lang="en-US" sz="2400" b="0" i="0" u="none" strike="noStrike" kern="1200" cap="none" spc="0" normalizeH="0" baseline="0" noProof="0" dirty="0">
                <a:ln>
                  <a:noFill/>
                </a:ln>
                <a:solidFill>
                  <a:srgbClr val="CC0000"/>
                </a:solidFill>
                <a:effectLst/>
                <a:uLnTx/>
                <a:uFillTx/>
                <a:latin typeface="Calibri" pitchFamily="34" charset="0"/>
                <a:ea typeface="ＭＳ Ｐゴシック" pitchFamily="34" charset="-128"/>
                <a:cs typeface="+mn-cs"/>
              </a:rPr>
              <a:t>stationary distribution   </a:t>
            </a:r>
            <a:r>
              <a:rPr kumimoji="0" lang="en-US" sz="2400" b="0" i="0" u="none" strike="noStrike" kern="1200" cap="none" spc="0" normalizeH="0" baseline="-25000" noProof="0" dirty="0">
                <a:ln>
                  <a:noFill/>
                </a:ln>
                <a:solidFill>
                  <a:srgbClr val="CC0000"/>
                </a:solidFill>
                <a:effectLst/>
                <a:uLnTx/>
                <a:uFillTx/>
                <a:latin typeface="cmsy10" pitchFamily="34" charset="0"/>
                <a:ea typeface="ＭＳ Ｐゴシック" pitchFamily="34" charset="-128"/>
                <a:cs typeface="+mn-cs"/>
              </a:rPr>
              <a:t>        </a:t>
            </a:r>
            <a:r>
              <a:rPr kumimoji="0" 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rPr>
              <a:t>of the chain</a:t>
            </a:r>
          </a:p>
          <a:p>
            <a:pPr marL="742913" marR="0" lvl="1" indent="-285737" algn="l" defTabSz="914400" rtl="0" eaLnBrk="1" fontAlgn="base" latinLnBrk="0" hangingPunct="1">
              <a:lnSpc>
                <a:spcPct val="90000"/>
              </a:lnSpc>
              <a:spcBef>
                <a:spcPct val="20000"/>
              </a:spcBef>
              <a:spcAft>
                <a:spcPct val="0"/>
              </a:spcAft>
              <a:buClr>
                <a:srgbClr val="000000"/>
              </a:buClr>
              <a:buSzTx/>
              <a:buFont typeface="Wingdings" pitchFamily="2" charset="2"/>
              <a:buChar char="§"/>
              <a:tabLst/>
              <a:defRPr/>
            </a:pPr>
            <a:r>
              <a:rPr kumimoji="0" 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rPr>
              <a:t>It satisfies</a:t>
            </a:r>
          </a:p>
          <a:p>
            <a:pPr marL="1600120" marR="0" lvl="3" indent="-228589" algn="l" defTabSz="914400" rtl="0" eaLnBrk="1" fontAlgn="base" latinLnBrk="0" hangingPunct="1">
              <a:lnSpc>
                <a:spcPct val="90000"/>
              </a:lnSpc>
              <a:spcBef>
                <a:spcPct val="20000"/>
              </a:spcBef>
              <a:spcAft>
                <a:spcPct val="0"/>
              </a:spcAft>
              <a:buClr>
                <a:srgbClr val="000000"/>
              </a:buClr>
              <a:buSzTx/>
              <a:buFont typeface="Wingdings"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endParaRPr>
          </a:p>
          <a:p>
            <a:pPr marL="342882" marR="0" lvl="0" indent="-342882" algn="l" defTabSz="914400" rtl="0" eaLnBrk="1" fontAlgn="base" latinLnBrk="0" hangingPunct="1">
              <a:lnSpc>
                <a:spcPct val="90000"/>
              </a:lnSpc>
              <a:spcBef>
                <a:spcPct val="20000"/>
              </a:spcBef>
              <a:spcAft>
                <a:spcPct val="0"/>
              </a:spcAft>
              <a:buClr>
                <a:srgbClr val="333399"/>
              </a:buClr>
              <a:buSzTx/>
              <a:buFont typeface="Wingdings" pitchFamily="2" charset="2"/>
              <a:buChar char="§"/>
              <a:tabLst/>
              <a:defRPr/>
            </a:pPr>
            <a:endParaRPr kumimoji="0" lang="en-US" sz="2800" b="0" i="0" u="none" strike="noStrike" kern="1200" cap="none" spc="0" normalizeH="0" baseline="0" noProof="0" dirty="0">
              <a:ln>
                <a:noFill/>
              </a:ln>
              <a:solidFill>
                <a:srgbClr val="333399"/>
              </a:solidFill>
              <a:effectLst/>
              <a:uLnTx/>
              <a:uFillTx/>
              <a:latin typeface="Calibri" pitchFamily="34" charset="0"/>
              <a:ea typeface="ＭＳ Ｐゴシック" pitchFamily="34" charset="-128"/>
              <a:cs typeface="+mn-cs"/>
            </a:endParaRPr>
          </a:p>
          <a:p>
            <a:pPr marL="342882" marR="0" lvl="0" indent="-342882" algn="l" defTabSz="914400" rtl="0" eaLnBrk="1" fontAlgn="base" latinLnBrk="0" hangingPunct="1">
              <a:lnSpc>
                <a:spcPct val="90000"/>
              </a:lnSpc>
              <a:spcBef>
                <a:spcPct val="20000"/>
              </a:spcBef>
              <a:spcAft>
                <a:spcPct val="0"/>
              </a:spcAft>
              <a:buClr>
                <a:srgbClr val="333399"/>
              </a:buClr>
              <a:buSzTx/>
              <a:buFont typeface="Wingdings" pitchFamily="2" charset="2"/>
              <a:buChar char="§"/>
              <a:tabLst/>
              <a:defRPr/>
            </a:pPr>
            <a:endParaRPr kumimoji="0" lang="en-US" sz="2800" b="0" i="0" u="none" strike="noStrike" kern="1200" cap="none" spc="0" normalizeH="0" baseline="0" noProof="0" dirty="0">
              <a:ln>
                <a:noFill/>
              </a:ln>
              <a:solidFill>
                <a:srgbClr val="333399"/>
              </a:solidFill>
              <a:effectLst/>
              <a:uLnTx/>
              <a:uFillTx/>
              <a:latin typeface="Calibri" pitchFamily="34" charset="0"/>
              <a:ea typeface="ＭＳ Ｐゴシック" pitchFamily="34" charset="-128"/>
              <a:cs typeface="+mn-cs"/>
            </a:endParaRPr>
          </a:p>
          <a:p>
            <a:pPr marL="742913" marR="0" lvl="1" indent="-285737" algn="l" defTabSz="914400" rtl="0" eaLnBrk="1" fontAlgn="base" latinLnBrk="0" hangingPunct="1">
              <a:lnSpc>
                <a:spcPct val="90000"/>
              </a:lnSpc>
              <a:spcBef>
                <a:spcPct val="20000"/>
              </a:spcBef>
              <a:spcAft>
                <a:spcPct val="0"/>
              </a:spcAft>
              <a:buClr>
                <a:srgbClr val="000000"/>
              </a:buClr>
              <a:buSzTx/>
              <a:buFont typeface="Wingdings" pitchFamily="2" charset="2"/>
              <a:buChar char="§"/>
              <a:tabLst/>
              <a:defRPr/>
            </a:pPr>
            <a:endParaRPr kumimoji="0" 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endParaRPr>
          </a:p>
          <a:p>
            <a:pPr marL="742913" marR="0" lvl="1" indent="-285737" algn="l" defTabSz="914400" rtl="0" eaLnBrk="1" fontAlgn="base" latinLnBrk="0" hangingPunct="1">
              <a:lnSpc>
                <a:spcPct val="90000"/>
              </a:lnSpc>
              <a:spcBef>
                <a:spcPct val="20000"/>
              </a:spcBef>
              <a:spcAft>
                <a:spcPct val="0"/>
              </a:spcAft>
              <a:buClr>
                <a:srgbClr val="000000"/>
              </a:buClr>
              <a:buSzTx/>
              <a:buFont typeface="Wingdings" pitchFamily="2" charset="2"/>
              <a:buChar char="§"/>
              <a:tabLst/>
              <a:defRPr/>
            </a:pPr>
            <a:endParaRPr kumimoji="0" 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2" y="4051096"/>
            <a:ext cx="10971607" cy="2806902"/>
          </a:xfrm>
          <a:prstGeom prst="rect">
            <a:avLst/>
          </a:prstGeom>
        </p:spPr>
      </p:pic>
      <p:sp>
        <p:nvSpPr>
          <p:cNvPr id="31745" name="Rectangle 2"/>
          <p:cNvSpPr>
            <a:spLocks noGrp="1" noChangeArrowheads="1"/>
          </p:cNvSpPr>
          <p:nvPr>
            <p:ph type="title"/>
          </p:nvPr>
        </p:nvSpPr>
        <p:spPr/>
        <p:txBody>
          <a:bodyPr/>
          <a:lstStyle/>
          <a:p>
            <a:r>
              <a:rPr lang="en-US">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a:ea typeface="ＭＳ Ｐゴシック" pitchFamily="34" charset="-128"/>
              </a:rPr>
              <a:t>For most chains:</a:t>
            </a:r>
          </a:p>
          <a:p>
            <a:pPr lvl="1">
              <a:lnSpc>
                <a:spcPct val="90000"/>
              </a:lnSpc>
            </a:pPr>
            <a:r>
              <a:rPr lang="en-US" sz="2400" dirty="0">
                <a:ea typeface="ＭＳ Ｐゴシック" pitchFamily="34" charset="-128"/>
              </a:rPr>
              <a:t>Influence of the initial distribution gets less and less over time.</a:t>
            </a:r>
          </a:p>
          <a:p>
            <a:pPr lvl="1">
              <a:lnSpc>
                <a:spcPct val="90000"/>
              </a:lnSpc>
            </a:pPr>
            <a:r>
              <a:rPr lang="en-US" sz="2400" dirty="0">
                <a:ea typeface="ＭＳ Ｐゴシック" pitchFamily="34" charset="-128"/>
              </a:rPr>
              <a:t>The distribution we end up in is independent of the initial distribution</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a:ea typeface="ＭＳ Ｐゴシック" pitchFamily="34" charset="-128"/>
              </a:rPr>
              <a:t>Question: What’</a:t>
            </a:r>
            <a:r>
              <a:rPr lang="en-US" altLang="ja-JP" sz="2800" dirty="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dirty="0">
                <a:ln>
                  <a:noFill/>
                </a:ln>
                <a:solidFill>
                  <a:srgbClr val="000000"/>
                </a:solidFill>
                <a:effectLst/>
                <a:uLnTx/>
                <a:uFillTx/>
                <a:latin typeface="Times New Roman" pitchFamily="18" charset="0"/>
                <a:ea typeface="ＭＳ Ｐゴシック" pitchFamily="34" charset="-128"/>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Times New Roman" pitchFamily="18" charset="0"/>
              </a:rPr>
              <a:t>X</a:t>
            </a:r>
            <a:r>
              <a:rPr kumimoji="0" lang="en-US" sz="2400" b="0" i="0" u="none" strike="noStrike" kern="1200" cap="none" spc="0" normalizeH="0" baseline="-25000" noProof="0">
                <a:ln>
                  <a:noFill/>
                </a:ln>
                <a:solidFill>
                  <a:srgbClr val="000000"/>
                </a:solidFill>
                <a:effectLst/>
                <a:uLnTx/>
                <a:uFillTx/>
                <a:latin typeface="Times New Roman" pitchFamily="18" charset="0"/>
                <a:ea typeface="ＭＳ Ｐゴシック" pitchFamily="34" charset="-128"/>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TextBox 12"/>
          <p:cNvSpPr txBox="1"/>
          <p:nvPr/>
        </p:nvSpPr>
        <p:spPr>
          <a:xfrm>
            <a:off x="304800" y="5867400"/>
            <a:ext cx="79841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Also:</a:t>
            </a:r>
          </a:p>
        </p:txBody>
      </p:sp>
    </p:spTree>
    <p:extLst>
      <p:ext uri="{BB962C8B-B14F-4D97-AF65-F5344CB8AC3E}">
        <p14:creationId xmlns:p14="http://schemas.microsoft.com/office/powerpoint/2010/main" val="506273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a:ea typeface="ＭＳ Ｐゴシック" pitchFamily="34" charset="-128"/>
              </a:rPr>
              <a:t>PageRank over a web graph</a:t>
            </a:r>
          </a:p>
          <a:p>
            <a:pPr lvl="1">
              <a:lnSpc>
                <a:spcPct val="80000"/>
              </a:lnSpc>
            </a:pPr>
            <a:r>
              <a:rPr lang="en-US" sz="2000" dirty="0">
                <a:ea typeface="ＭＳ Ｐゴシック" pitchFamily="34" charset="-128"/>
              </a:rPr>
              <a:t>Each web page is a state</a:t>
            </a:r>
          </a:p>
          <a:p>
            <a:pPr lvl="5">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Initial distribution: uniform over pages</a:t>
            </a:r>
          </a:p>
          <a:p>
            <a:pPr lvl="6">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Transitions:</a:t>
            </a:r>
          </a:p>
          <a:p>
            <a:pPr lvl="5">
              <a:lnSpc>
                <a:spcPct val="80000"/>
              </a:lnSpc>
            </a:pPr>
            <a:endParaRPr lang="en-US" sz="500" dirty="0">
              <a:ea typeface="ＭＳ Ｐゴシック" pitchFamily="34" charset="-128"/>
            </a:endParaRPr>
          </a:p>
          <a:p>
            <a:pPr lvl="2">
              <a:lnSpc>
                <a:spcPct val="80000"/>
              </a:lnSpc>
            </a:pPr>
            <a:r>
              <a:rPr lang="en-US" sz="1800" dirty="0">
                <a:ea typeface="ＭＳ Ｐゴシック" pitchFamily="34" charset="-128"/>
              </a:rPr>
              <a:t>With prob. c, uniform jump to a</a:t>
            </a:r>
          </a:p>
          <a:p>
            <a:pPr lvl="2">
              <a:lnSpc>
                <a:spcPct val="80000"/>
              </a:lnSpc>
              <a:buFont typeface="Wingdings" pitchFamily="2" charset="2"/>
              <a:buNone/>
            </a:pPr>
            <a:r>
              <a:rPr lang="en-US" sz="1800" dirty="0">
                <a:ea typeface="ＭＳ Ｐゴシック" pitchFamily="34" charset="-128"/>
              </a:rPr>
              <a:t>	random page (dotted lines, not all shown)</a:t>
            </a:r>
          </a:p>
          <a:p>
            <a:pPr lvl="2">
              <a:lnSpc>
                <a:spcPct val="80000"/>
              </a:lnSpc>
            </a:pPr>
            <a:r>
              <a:rPr lang="en-US" sz="1800" dirty="0">
                <a:ea typeface="ＭＳ Ｐゴシック" pitchFamily="34" charset="-128"/>
              </a:rPr>
              <a:t>With prob. 1-c, follow a random</a:t>
            </a:r>
          </a:p>
          <a:p>
            <a:pPr lvl="2">
              <a:lnSpc>
                <a:spcPct val="80000"/>
              </a:lnSpc>
              <a:buFont typeface="Wingdings" pitchFamily="2" charset="2"/>
              <a:buNone/>
            </a:pPr>
            <a:r>
              <a:rPr lang="en-US" sz="1800" dirty="0">
                <a:ea typeface="ＭＳ Ｐゴシック" pitchFamily="34" charset="-128"/>
              </a:rPr>
              <a:t>	</a:t>
            </a:r>
            <a:r>
              <a:rPr lang="en-US" sz="1800" dirty="0" err="1">
                <a:ea typeface="ＭＳ Ｐゴシック" pitchFamily="34" charset="-128"/>
              </a:rPr>
              <a:t>outlink</a:t>
            </a:r>
            <a:r>
              <a:rPr lang="en-US" sz="1800" dirty="0">
                <a:ea typeface="ＭＳ Ｐゴシック" pitchFamily="34" charset="-128"/>
              </a:rPr>
              <a:t> (solid lines)</a:t>
            </a:r>
          </a:p>
          <a:p>
            <a:pPr lvl="3">
              <a:lnSpc>
                <a:spcPct val="80000"/>
              </a:lnSpc>
            </a:pPr>
            <a:endParaRPr lang="en-US" sz="1200" dirty="0">
              <a:ea typeface="ＭＳ Ｐゴシック" pitchFamily="34" charset="-128"/>
            </a:endParaRPr>
          </a:p>
          <a:p>
            <a:pPr>
              <a:lnSpc>
                <a:spcPct val="80000"/>
              </a:lnSpc>
            </a:pPr>
            <a:r>
              <a:rPr lang="en-US" sz="2400" dirty="0">
                <a:ea typeface="ＭＳ Ｐゴシック" pitchFamily="34" charset="-128"/>
              </a:rPr>
              <a:t>Stationary distribution</a:t>
            </a:r>
          </a:p>
          <a:p>
            <a:pPr lvl="1">
              <a:lnSpc>
                <a:spcPct val="80000"/>
              </a:lnSpc>
            </a:pPr>
            <a:r>
              <a:rPr lang="en-US" sz="2000" dirty="0">
                <a:ea typeface="ＭＳ Ｐゴシック" pitchFamily="34" charset="-128"/>
              </a:rPr>
              <a:t>Will spend more time on highly reachable pages</a:t>
            </a:r>
          </a:p>
          <a:p>
            <a:pPr lvl="1">
              <a:lnSpc>
                <a:spcPct val="80000"/>
              </a:lnSpc>
            </a:pPr>
            <a:r>
              <a:rPr lang="en-US" sz="2000" dirty="0">
                <a:ea typeface="ＭＳ Ｐゴシック" pitchFamily="34" charset="-128"/>
              </a:rPr>
              <a:t>E.g. many ways to get to the Acrobat Reader download page</a:t>
            </a:r>
          </a:p>
          <a:p>
            <a:pPr lvl="1">
              <a:lnSpc>
                <a:spcPct val="80000"/>
              </a:lnSpc>
            </a:pPr>
            <a:r>
              <a:rPr lang="en-US" sz="2000" dirty="0">
                <a:ea typeface="ＭＳ Ｐゴシック" pitchFamily="34" charset="-128"/>
              </a:rPr>
              <a:t>Somewhat robust to link spam</a:t>
            </a:r>
          </a:p>
          <a:p>
            <a:pPr lvl="1">
              <a:lnSpc>
                <a:spcPct val="80000"/>
              </a:lnSpc>
            </a:pPr>
            <a:r>
              <a:rPr lang="en-US" sz="2000" dirty="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a:ea typeface="ＭＳ Ｐゴシック" pitchFamily="34" charset="-128"/>
              </a:rPr>
              <a:t>Each joint instantiation over all hidden and query variables is a state: {</a:t>
            </a:r>
            <a:r>
              <a:rPr lang="en-US" sz="2400" dirty="0">
                <a:latin typeface="Calibri"/>
                <a:ea typeface="ＭＳ Ｐゴシック" pitchFamily="34" charset="-128"/>
              </a:rPr>
              <a:t>X</a:t>
            </a:r>
            <a:r>
              <a:rPr lang="en-US" sz="2400" baseline="-25000" dirty="0">
                <a:latin typeface="Calibri"/>
                <a:ea typeface="ＭＳ Ｐゴシック" pitchFamily="34" charset="-128"/>
              </a:rPr>
              <a:t>1</a:t>
            </a:r>
            <a:r>
              <a:rPr lang="en-US" sz="2400" dirty="0">
                <a:ea typeface="ＭＳ Ｐゴシック" pitchFamily="34" charset="-128"/>
              </a:rPr>
              <a:t>, …, </a:t>
            </a:r>
            <a:r>
              <a:rPr lang="en-US" sz="2400" dirty="0" err="1">
                <a:latin typeface="Calibri"/>
                <a:ea typeface="ＭＳ Ｐゴシック" pitchFamily="34" charset="-128"/>
              </a:rPr>
              <a:t>X</a:t>
            </a:r>
            <a:r>
              <a:rPr lang="en-US" sz="2400" baseline="-25000" dirty="0" err="1">
                <a:latin typeface="Calibri"/>
                <a:ea typeface="ＭＳ Ｐゴシック" pitchFamily="34" charset="-128"/>
              </a:rPr>
              <a:t>n</a:t>
            </a:r>
            <a:r>
              <a:rPr lang="en-US" sz="2400" dirty="0">
                <a:ea typeface="ＭＳ Ｐゴシック" pitchFamily="34" charset="-128"/>
              </a:rPr>
              <a:t>} = H U Q</a:t>
            </a:r>
          </a:p>
          <a:p>
            <a:pPr lvl="4"/>
            <a:endParaRPr lang="en-US" sz="1400" dirty="0">
              <a:ea typeface="ＭＳ Ｐゴシック" pitchFamily="34" charset="-128"/>
            </a:endParaRPr>
          </a:p>
          <a:p>
            <a:r>
              <a:rPr lang="en-US" sz="2400" dirty="0">
                <a:ea typeface="ＭＳ Ｐゴシック" pitchFamily="34" charset="-128"/>
              </a:rPr>
              <a:t>Transitions:</a:t>
            </a:r>
          </a:p>
          <a:p>
            <a:pPr lvl="1"/>
            <a:r>
              <a:rPr lang="en-US" sz="2000" dirty="0">
                <a:ea typeface="ＭＳ Ｐゴシック" pitchFamily="34" charset="-128"/>
              </a:rPr>
              <a:t>With probability 1/n resample variable </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according to 	</a:t>
            </a:r>
          </a:p>
          <a:p>
            <a:pPr lvl="6"/>
            <a:endParaRPr lang="en-US" sz="1200" dirty="0">
              <a:ea typeface="ＭＳ Ｐゴシック" pitchFamily="34" charset="-128"/>
            </a:endParaRPr>
          </a:p>
          <a:p>
            <a:pPr marL="457176" lvl="1" indent="0">
              <a:buNone/>
            </a:pPr>
            <a:r>
              <a:rPr lang="en-US" sz="2000" dirty="0">
                <a:ea typeface="ＭＳ Ｐゴシック" pitchFamily="34" charset="-128"/>
              </a:rPr>
              <a:t>	P(</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 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x</a:t>
            </a:r>
            <a:r>
              <a:rPr lang="en-US" sz="2000" baseline="-25000" dirty="0">
                <a:ea typeface="ＭＳ Ｐゴシック" pitchFamily="34" charset="-128"/>
              </a:rPr>
              <a:t>j-1, </a:t>
            </a:r>
            <a:r>
              <a:rPr lang="en-US" sz="2000" dirty="0">
                <a:ea typeface="ＭＳ Ｐゴシック" pitchFamily="34" charset="-128"/>
              </a:rPr>
              <a:t>x</a:t>
            </a:r>
            <a:r>
              <a:rPr lang="en-US" sz="2000" baseline="-25000" dirty="0">
                <a:ea typeface="ＭＳ Ｐゴシック" pitchFamily="34" charset="-128"/>
              </a:rPr>
              <a:t>j+1</a:t>
            </a:r>
            <a:r>
              <a:rPr lang="en-US" sz="2000" dirty="0">
                <a:ea typeface="ＭＳ Ｐゴシック" pitchFamily="34" charset="-128"/>
              </a:rPr>
              <a:t>, …, </a:t>
            </a:r>
            <a:r>
              <a:rPr lang="en-US" sz="2000" dirty="0" err="1">
                <a:ea typeface="ＭＳ Ｐゴシック" pitchFamily="34" charset="-128"/>
              </a:rPr>
              <a:t>x</a:t>
            </a:r>
            <a:r>
              <a:rPr lang="en-US" sz="2000" baseline="-25000" dirty="0" err="1">
                <a:ea typeface="ＭＳ Ｐゴシック" pitchFamily="34" charset="-128"/>
              </a:rPr>
              <a:t>n</a:t>
            </a:r>
            <a:r>
              <a:rPr lang="en-US" sz="2000" baseline="-25000" dirty="0">
                <a:ea typeface="ＭＳ Ｐゴシック" pitchFamily="34" charset="-128"/>
              </a:rPr>
              <a:t>,</a:t>
            </a:r>
            <a:r>
              <a:rPr lang="en-US" sz="2000" dirty="0">
                <a:ea typeface="ＭＳ Ｐゴシック" pitchFamily="34" charset="-128"/>
              </a:rPr>
              <a:t> 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2"/>
            <a:endParaRPr lang="en-US" sz="1800" dirty="0">
              <a:ea typeface="ＭＳ Ｐゴシック" pitchFamily="34" charset="-128"/>
            </a:endParaRPr>
          </a:p>
          <a:p>
            <a:r>
              <a:rPr lang="en-US" sz="2400" dirty="0">
                <a:ea typeface="ＭＳ Ｐゴシック" pitchFamily="34" charset="-128"/>
              </a:rPr>
              <a:t>Stationary distribution:</a:t>
            </a:r>
          </a:p>
          <a:p>
            <a:pPr lvl="1"/>
            <a:r>
              <a:rPr lang="en-US" sz="2000" dirty="0">
                <a:ea typeface="ＭＳ Ｐゴシック" pitchFamily="34" charset="-128"/>
              </a:rPr>
              <a:t>Conditional distribution P(X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 , X</a:t>
            </a:r>
            <a:r>
              <a:rPr lang="en-US" sz="2000" baseline="-25000" dirty="0">
                <a:ea typeface="ＭＳ Ｐゴシック" pitchFamily="34" charset="-128"/>
              </a:rPr>
              <a:t>n</a:t>
            </a:r>
            <a:r>
              <a:rPr lang="en-US" sz="2000" dirty="0">
                <a:ea typeface="ＭＳ Ｐゴシック" pitchFamily="34" charset="-128"/>
              </a:rPr>
              <a:t>|e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1"/>
            <a:r>
              <a:rPr lang="en-US" sz="2000" dirty="0">
                <a:ea typeface="ＭＳ Ｐゴシック" pitchFamily="34" charset="-128"/>
              </a:rPr>
              <a:t>Means that w</a:t>
            </a:r>
            <a:r>
              <a:rPr lang="en-US" sz="2000" dirty="0">
                <a:ea typeface="ＭＳ Ｐゴシック" pitchFamily="34" charset="-128"/>
                <a:sym typeface="Wingdings" pitchFamily="2" charset="2"/>
              </a:rPr>
              <a:t>hen running Gibbs sampling long enough we get a sample from the desired distribution</a:t>
            </a:r>
          </a:p>
          <a:p>
            <a:pPr lvl="1"/>
            <a:r>
              <a:rPr lang="en-US" sz="2000" dirty="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219200"/>
            <a:ext cx="5954245" cy="5397615"/>
          </a:xfrm>
          <a:prstGeom prst="rect">
            <a:avLst/>
          </a:prstGeom>
        </p:spPr>
      </p:pic>
    </p:spTree>
    <p:extLst>
      <p:ext uri="{BB962C8B-B14F-4D97-AF65-F5344CB8AC3E}">
        <p14:creationId xmlns:p14="http://schemas.microsoft.com/office/powerpoint/2010/main" val="2199882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atin typeface="Calibri"/>
                <a:ea typeface="ＭＳ Ｐゴシック" pitchFamily="34" charset="-128"/>
                <a:cs typeface="Calibri"/>
              </a:rPr>
              <a:t>Hidden Markov Models</a:t>
            </a:r>
          </a:p>
        </p:txBody>
      </p:sp>
      <p:sp>
        <p:nvSpPr>
          <p:cNvPr id="36866" name="Rectangle 3"/>
          <p:cNvSpPr>
            <a:spLocks noGrp="1" noChangeArrowheads="1"/>
          </p:cNvSpPr>
          <p:nvPr>
            <p:ph idx="1"/>
          </p:nvPr>
        </p:nvSpPr>
        <p:spPr/>
        <p:txBody>
          <a:bodyPr/>
          <a:lstStyle/>
          <a:p>
            <a:pPr>
              <a:lnSpc>
                <a:spcPct val="90000"/>
              </a:lnSpc>
            </a:pPr>
            <a:r>
              <a:rPr lang="en-US" sz="2400" dirty="0">
                <a:latin typeface="Calibri"/>
                <a:ea typeface="ＭＳ Ｐゴシック" pitchFamily="34" charset="-128"/>
                <a:cs typeface="Calibri"/>
              </a:rPr>
              <a:t>Markov chains not so useful for most agents</a:t>
            </a:r>
          </a:p>
          <a:p>
            <a:pPr lvl="1">
              <a:lnSpc>
                <a:spcPct val="90000"/>
              </a:lnSpc>
            </a:pPr>
            <a:r>
              <a:rPr lang="en-US" sz="2000" dirty="0">
                <a:latin typeface="Calibri"/>
                <a:ea typeface="ＭＳ Ｐゴシック" pitchFamily="34" charset="-128"/>
                <a:cs typeface="Calibri"/>
              </a:rPr>
              <a:t>Need observations to update your beliefs</a:t>
            </a:r>
          </a:p>
          <a:p>
            <a:pPr lvl="1">
              <a:lnSpc>
                <a:spcPct val="90000"/>
              </a:lnSpc>
            </a:pPr>
            <a:endParaRPr lang="en-US" sz="20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Hidden Markov models (HMMs)</a:t>
            </a:r>
          </a:p>
          <a:p>
            <a:pPr lvl="1">
              <a:lnSpc>
                <a:spcPct val="90000"/>
              </a:lnSpc>
            </a:pPr>
            <a:r>
              <a:rPr lang="en-US" sz="2000" dirty="0">
                <a:latin typeface="Calibri"/>
                <a:ea typeface="ＭＳ Ｐゴシック" pitchFamily="34" charset="-128"/>
                <a:cs typeface="Calibri"/>
              </a:rPr>
              <a:t>Underlying Markov chain over states X</a:t>
            </a:r>
          </a:p>
          <a:p>
            <a:pPr lvl="1">
              <a:lnSpc>
                <a:spcPct val="90000"/>
              </a:lnSpc>
            </a:pPr>
            <a:r>
              <a:rPr lang="en-US" sz="2000" dirty="0">
                <a:latin typeface="Calibri"/>
                <a:ea typeface="ＭＳ Ｐゴシック" pitchFamily="34" charset="-128"/>
                <a:cs typeface="Calibri"/>
              </a:rPr>
              <a:t>You observe outputs (effects) at each time step</a:t>
            </a:r>
          </a:p>
        </p:txBody>
      </p:sp>
      <p:sp>
        <p:nvSpPr>
          <p:cNvPr id="36867" name="Oval 4"/>
          <p:cNvSpPr>
            <a:spLocks noChangeArrowheads="1"/>
          </p:cNvSpPr>
          <p:nvPr/>
        </p:nvSpPr>
        <p:spPr bwMode="auto">
          <a:xfrm>
            <a:off x="5943600" y="4267200"/>
            <a:ext cx="533400"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FFFFFF"/>
                </a:solidFill>
                <a:effectLst/>
                <a:uLnTx/>
                <a:uFillTx/>
                <a:latin typeface="Calibri"/>
                <a:ea typeface="ＭＳ Ｐゴシック" pitchFamily="34" charset="-128"/>
                <a:cs typeface="Calibri"/>
              </a:rPr>
              <a:t>5</a:t>
            </a:r>
          </a:p>
        </p:txBody>
      </p:sp>
      <p:cxnSp>
        <p:nvCxnSpPr>
          <p:cNvPr id="36868" name="AutoShape 5"/>
          <p:cNvCxnSpPr>
            <a:cxnSpLocks noChangeShapeType="1"/>
            <a:stCxn id="36867" idx="4"/>
            <a:endCxn id="36883" idx="0"/>
          </p:cNvCxnSpPr>
          <p:nvPr/>
        </p:nvCxnSpPr>
        <p:spPr bwMode="auto">
          <a:xfrm>
            <a:off x="6210300" y="48148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36869" name="Oval 6"/>
          <p:cNvSpPr>
            <a:spLocks noChangeArrowheads="1"/>
          </p:cNvSpPr>
          <p:nvPr/>
        </p:nvSpPr>
        <p:spPr bwMode="auto">
          <a:xfrm>
            <a:off x="2590800" y="4267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cxnSp>
        <p:nvCxnSpPr>
          <p:cNvPr id="36870" name="AutoShape 7"/>
          <p:cNvCxnSpPr>
            <a:cxnSpLocks noChangeShapeType="1"/>
            <a:stCxn id="36869" idx="4"/>
            <a:endCxn id="36880" idx="0"/>
          </p:cNvCxnSpPr>
          <p:nvPr/>
        </p:nvCxnSpPr>
        <p:spPr bwMode="auto">
          <a:xfrm>
            <a:off x="28575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1" name="Oval 8"/>
          <p:cNvSpPr>
            <a:spLocks noChangeArrowheads="1"/>
          </p:cNvSpPr>
          <p:nvPr/>
        </p:nvSpPr>
        <p:spPr bwMode="auto">
          <a:xfrm>
            <a:off x="1676400" y="5334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36872" name="AutoShape 9"/>
          <p:cNvCxnSpPr>
            <a:cxnSpLocks noChangeShapeType="1"/>
            <a:stCxn id="36873" idx="6"/>
            <a:endCxn id="36869" idx="2"/>
          </p:cNvCxnSpPr>
          <p:nvPr/>
        </p:nvCxnSpPr>
        <p:spPr bwMode="auto">
          <a:xfrm>
            <a:off x="22240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3" name="Oval 10"/>
          <p:cNvSpPr>
            <a:spLocks noChangeArrowheads="1"/>
          </p:cNvSpPr>
          <p:nvPr/>
        </p:nvSpPr>
        <p:spPr bwMode="auto">
          <a:xfrm>
            <a:off x="1676400" y="4267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36874" name="AutoShape 11"/>
          <p:cNvCxnSpPr>
            <a:cxnSpLocks noChangeShapeType="1"/>
            <a:stCxn id="36873" idx="4"/>
            <a:endCxn id="36871" idx="0"/>
          </p:cNvCxnSpPr>
          <p:nvPr/>
        </p:nvCxnSpPr>
        <p:spPr bwMode="auto">
          <a:xfrm>
            <a:off x="19431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5" name="Oval 12"/>
          <p:cNvSpPr>
            <a:spLocks noChangeArrowheads="1"/>
          </p:cNvSpPr>
          <p:nvPr/>
        </p:nvSpPr>
        <p:spPr bwMode="auto">
          <a:xfrm>
            <a:off x="3505200" y="4267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36876" name="AutoShape 13"/>
          <p:cNvCxnSpPr>
            <a:cxnSpLocks noChangeShapeType="1"/>
            <a:stCxn id="36875" idx="6"/>
            <a:endCxn id="36878" idx="2"/>
          </p:cNvCxnSpPr>
          <p:nvPr/>
        </p:nvCxnSpPr>
        <p:spPr bwMode="auto">
          <a:xfrm>
            <a:off x="40528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77" name="AutoShape 14"/>
          <p:cNvCxnSpPr>
            <a:cxnSpLocks noChangeShapeType="1"/>
            <a:stCxn id="36869" idx="6"/>
            <a:endCxn id="36875" idx="2"/>
          </p:cNvCxnSpPr>
          <p:nvPr/>
        </p:nvCxnSpPr>
        <p:spPr bwMode="auto">
          <a:xfrm>
            <a:off x="31384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8" name="Oval 15"/>
          <p:cNvSpPr>
            <a:spLocks noChangeArrowheads="1"/>
          </p:cNvSpPr>
          <p:nvPr/>
        </p:nvSpPr>
        <p:spPr bwMode="auto">
          <a:xfrm>
            <a:off x="4419600" y="4267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4</a:t>
            </a:r>
          </a:p>
        </p:txBody>
      </p:sp>
      <p:cxnSp>
        <p:nvCxnSpPr>
          <p:cNvPr id="36879" name="AutoShape 16"/>
          <p:cNvCxnSpPr>
            <a:cxnSpLocks noChangeShapeType="1"/>
            <a:stCxn id="36878" idx="6"/>
            <a:endCxn id="36867" idx="2"/>
          </p:cNvCxnSpPr>
          <p:nvPr/>
        </p:nvCxnSpPr>
        <p:spPr bwMode="auto">
          <a:xfrm>
            <a:off x="4967288" y="4533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6880" name="Oval 17"/>
          <p:cNvSpPr>
            <a:spLocks noChangeArrowheads="1"/>
          </p:cNvSpPr>
          <p:nvPr/>
        </p:nvSpPr>
        <p:spPr bwMode="auto">
          <a:xfrm>
            <a:off x="2590800" y="5334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2</a:t>
            </a:r>
          </a:p>
        </p:txBody>
      </p:sp>
      <p:sp>
        <p:nvSpPr>
          <p:cNvPr id="36881" name="Oval 18"/>
          <p:cNvSpPr>
            <a:spLocks noChangeArrowheads="1"/>
          </p:cNvSpPr>
          <p:nvPr/>
        </p:nvSpPr>
        <p:spPr bwMode="auto">
          <a:xfrm>
            <a:off x="3505200" y="5334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sp>
        <p:nvSpPr>
          <p:cNvPr id="36882" name="Oval 19"/>
          <p:cNvSpPr>
            <a:spLocks noChangeArrowheads="1"/>
          </p:cNvSpPr>
          <p:nvPr/>
        </p:nvSpPr>
        <p:spPr bwMode="auto">
          <a:xfrm>
            <a:off x="4419600" y="5334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4</a:t>
            </a:r>
          </a:p>
        </p:txBody>
      </p:sp>
      <p:sp>
        <p:nvSpPr>
          <p:cNvPr id="36883" name="Oval 20"/>
          <p:cNvSpPr>
            <a:spLocks noChangeArrowheads="1"/>
          </p:cNvSpPr>
          <p:nvPr/>
        </p:nvSpPr>
        <p:spPr bwMode="auto">
          <a:xfrm>
            <a:off x="5943600" y="5334000"/>
            <a:ext cx="533400"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FFFFFF"/>
                </a:solidFill>
                <a:effectLst/>
                <a:uLnTx/>
                <a:uFillTx/>
                <a:latin typeface="Calibri"/>
                <a:ea typeface="ＭＳ Ｐゴシック" pitchFamily="34" charset="-128"/>
                <a:cs typeface="Calibri"/>
              </a:rPr>
              <a:t>5</a:t>
            </a:r>
          </a:p>
        </p:txBody>
      </p:sp>
      <p:cxnSp>
        <p:nvCxnSpPr>
          <p:cNvPr id="36884" name="AutoShape 21"/>
          <p:cNvCxnSpPr>
            <a:cxnSpLocks noChangeShapeType="1"/>
            <a:stCxn id="36875" idx="4"/>
            <a:endCxn id="36881" idx="0"/>
          </p:cNvCxnSpPr>
          <p:nvPr/>
        </p:nvCxnSpPr>
        <p:spPr bwMode="auto">
          <a:xfrm>
            <a:off x="37719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85" name="AutoShape 22"/>
          <p:cNvCxnSpPr>
            <a:cxnSpLocks noChangeShapeType="1"/>
            <a:stCxn id="36878" idx="4"/>
            <a:endCxn id="36882" idx="0"/>
          </p:cNvCxnSpPr>
          <p:nvPr/>
        </p:nvCxnSpPr>
        <p:spPr bwMode="auto">
          <a:xfrm>
            <a:off x="46863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524000"/>
            <a:ext cx="5107669" cy="463018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3124200" y="2057400"/>
            <a:ext cx="5334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nvGraphicFramePr>
        <p:xfrm>
          <a:off x="74676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t+1</a:t>
                      </a:r>
                      <a:r>
                        <a:rPr lang="en-US" sz="1800" b="0" dirty="0">
                          <a:solidFill>
                            <a:srgbClr val="333399"/>
                          </a:solidFill>
                          <a:latin typeface="Calibri"/>
                          <a:cs typeface="Calibri"/>
                        </a:rPr>
                        <a:t>|R</a:t>
                      </a:r>
                      <a:r>
                        <a:rPr lang="en-US" sz="1800" b="0" baseline="-25000" dirty="0">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5" name="Oval 24"/>
          <p:cNvSpPr/>
          <p:nvPr/>
        </p:nvSpPr>
        <p:spPr>
          <a:xfrm>
            <a:off x="1371600" y="2941638"/>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99"/>
                </a:solidFill>
                <a:effectLst/>
                <a:uLnTx/>
                <a:uFillTx/>
                <a:latin typeface="Calibri"/>
                <a:ea typeface="+mn-ea"/>
                <a:cs typeface="Calibri"/>
              </a:rPr>
              <a:t>Umbrella</a:t>
            </a:r>
            <a:r>
              <a:rPr kumimoji="0" lang="en-US" sz="1800" b="0" i="0" u="none" strike="noStrike" kern="1200" cap="none" spc="0" normalizeH="0" baseline="-25000" noProof="0" dirty="0">
                <a:ln>
                  <a:noFill/>
                </a:ln>
                <a:solidFill>
                  <a:srgbClr val="333399"/>
                </a:solidFill>
                <a:effectLst/>
                <a:uLnTx/>
                <a:uFillTx/>
                <a:latin typeface="Calibri"/>
                <a:ea typeface="+mn-ea"/>
                <a:cs typeface="Calibri"/>
              </a:rPr>
              <a:t>t-1</a:t>
            </a:r>
          </a:p>
        </p:txBody>
      </p:sp>
      <p:cxnSp>
        <p:nvCxnSpPr>
          <p:cNvPr id="26" name="Straight Arrow Connector 25"/>
          <p:cNvCxnSpPr>
            <a:endCxn id="25" idx="0"/>
          </p:cNvCxnSpPr>
          <p:nvPr/>
        </p:nvCxnSpPr>
        <p:spPr>
          <a:xfrm>
            <a:off x="2362200" y="2438400"/>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4648200" y="2446338"/>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5410200" y="2057400"/>
            <a:ext cx="533400" cy="79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934200" y="2454276"/>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nvGraphicFramePr>
        <p:xfrm>
          <a:off x="98298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3657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333399"/>
                </a:solidFill>
                <a:effectLst/>
                <a:uLnTx/>
                <a:uFillTx/>
                <a:latin typeface="Calibri"/>
                <a:ea typeface="+mn-ea"/>
                <a:cs typeface="Calibri"/>
              </a:rPr>
              <a:t>Umbrella</a:t>
            </a:r>
            <a:r>
              <a:rPr kumimoji="0" lang="en-US" sz="1800" b="0" i="0" u="none" strike="noStrike" kern="1200" cap="none" spc="0" normalizeH="0" baseline="-25000" noProof="0" dirty="0" err="1">
                <a:ln>
                  <a:noFill/>
                </a:ln>
                <a:solidFill>
                  <a:srgbClr val="333399"/>
                </a:solidFill>
                <a:effectLst/>
                <a:uLnTx/>
                <a:uFillTx/>
                <a:latin typeface="Calibri"/>
                <a:ea typeface="+mn-ea"/>
                <a:cs typeface="Calibri"/>
              </a:rPr>
              <a:t>t</a:t>
            </a:r>
            <a:endParaRPr kumimoji="0" lang="en-US" sz="1800" b="0" i="0" u="none" strike="noStrike" kern="1200" cap="none" spc="0" normalizeH="0" baseline="-25000" noProof="0" dirty="0">
              <a:ln>
                <a:noFill/>
              </a:ln>
              <a:solidFill>
                <a:srgbClr val="333399"/>
              </a:solidFill>
              <a:effectLst/>
              <a:uLnTx/>
              <a:uFillTx/>
              <a:latin typeface="Calibri"/>
              <a:ea typeface="+mn-ea"/>
              <a:cs typeface="Calibri"/>
            </a:endParaRPr>
          </a:p>
        </p:txBody>
      </p:sp>
      <p:sp>
        <p:nvSpPr>
          <p:cNvPr id="50" name="Oval 49"/>
          <p:cNvSpPr/>
          <p:nvPr/>
        </p:nvSpPr>
        <p:spPr>
          <a:xfrm>
            <a:off x="5943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99"/>
                </a:solidFill>
                <a:effectLst/>
                <a:uLnTx/>
                <a:uFillTx/>
                <a:latin typeface="Calibri"/>
                <a:ea typeface="+mn-ea"/>
                <a:cs typeface="Calibri"/>
              </a:rPr>
              <a:t>Umbrella</a:t>
            </a:r>
            <a:r>
              <a:rPr kumimoji="0" lang="en-US" sz="1800" b="0" i="0" u="none" strike="noStrike" kern="1200" cap="none" spc="0" normalizeH="0" baseline="-25000" noProof="0" dirty="0">
                <a:ln>
                  <a:noFill/>
                </a:ln>
                <a:solidFill>
                  <a:srgbClr val="333399"/>
                </a:solidFill>
                <a:effectLst/>
                <a:uLnTx/>
                <a:uFillTx/>
                <a:latin typeface="Calibri"/>
                <a:ea typeface="+mn-ea"/>
                <a:cs typeface="Calibri"/>
              </a:rPr>
              <a:t>t+1</a:t>
            </a:r>
          </a:p>
        </p:txBody>
      </p:sp>
      <p:sp>
        <p:nvSpPr>
          <p:cNvPr id="51" name="Oval 50"/>
          <p:cNvSpPr/>
          <p:nvPr/>
        </p:nvSpPr>
        <p:spPr>
          <a:xfrm>
            <a:off x="1371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99"/>
                </a:solidFill>
                <a:effectLst/>
                <a:uLnTx/>
                <a:uFillTx/>
                <a:latin typeface="Calibri"/>
                <a:ea typeface="+mn-ea"/>
                <a:cs typeface="Calibri"/>
              </a:rPr>
              <a:t>Rain</a:t>
            </a:r>
            <a:r>
              <a:rPr kumimoji="0" lang="en-US" sz="1800" b="0" i="0" u="none" strike="noStrike" kern="1200" cap="none" spc="0" normalizeH="0" baseline="-25000" noProof="0" dirty="0">
                <a:ln>
                  <a:noFill/>
                </a:ln>
                <a:solidFill>
                  <a:srgbClr val="333399"/>
                </a:solidFill>
                <a:effectLst/>
                <a:uLnTx/>
                <a:uFillTx/>
                <a:latin typeface="Calibri"/>
                <a:ea typeface="+mn-ea"/>
                <a:cs typeface="Calibri"/>
              </a:rPr>
              <a:t>t-1</a:t>
            </a:r>
          </a:p>
        </p:txBody>
      </p:sp>
      <p:sp>
        <p:nvSpPr>
          <p:cNvPr id="52" name="Oval 51"/>
          <p:cNvSpPr/>
          <p:nvPr/>
        </p:nvSpPr>
        <p:spPr>
          <a:xfrm>
            <a:off x="3657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333399"/>
                </a:solidFill>
                <a:effectLst/>
                <a:uLnTx/>
                <a:uFillTx/>
                <a:latin typeface="Calibri"/>
                <a:ea typeface="+mn-ea"/>
                <a:cs typeface="Calibri"/>
              </a:rPr>
              <a:t>Rain</a:t>
            </a:r>
            <a:r>
              <a:rPr kumimoji="0" lang="en-US" sz="1800" b="0" i="0" u="none" strike="noStrike" kern="1200" cap="none" spc="0" normalizeH="0" baseline="-25000" noProof="0" dirty="0" err="1">
                <a:ln>
                  <a:noFill/>
                </a:ln>
                <a:solidFill>
                  <a:srgbClr val="333399"/>
                </a:solidFill>
                <a:effectLst/>
                <a:uLnTx/>
                <a:uFillTx/>
                <a:latin typeface="Calibri"/>
                <a:ea typeface="+mn-ea"/>
                <a:cs typeface="Calibri"/>
              </a:rPr>
              <a:t>t</a:t>
            </a:r>
            <a:endParaRPr kumimoji="0" lang="en-US" sz="1800" b="0" i="0" u="none" strike="noStrike" kern="1200" cap="none" spc="0" normalizeH="0" baseline="-25000" noProof="0" dirty="0">
              <a:ln>
                <a:noFill/>
              </a:ln>
              <a:solidFill>
                <a:srgbClr val="333399"/>
              </a:solidFill>
              <a:effectLst/>
              <a:uLnTx/>
              <a:uFillTx/>
              <a:latin typeface="Calibri"/>
              <a:ea typeface="+mn-ea"/>
              <a:cs typeface="Calibri"/>
            </a:endParaRPr>
          </a:p>
        </p:txBody>
      </p:sp>
      <p:sp>
        <p:nvSpPr>
          <p:cNvPr id="53" name="Oval 52"/>
          <p:cNvSpPr/>
          <p:nvPr/>
        </p:nvSpPr>
        <p:spPr>
          <a:xfrm>
            <a:off x="5943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99"/>
                </a:solidFill>
                <a:effectLst/>
                <a:uLnTx/>
                <a:uFillTx/>
                <a:latin typeface="Calibri"/>
                <a:ea typeface="+mn-ea"/>
                <a:cs typeface="Calibri"/>
              </a:rPr>
              <a:t>Rain</a:t>
            </a:r>
            <a:r>
              <a:rPr kumimoji="0" lang="en-US" sz="1800" b="0" i="0" u="none" strike="noStrike" kern="1200" cap="none" spc="0" normalizeH="0" baseline="-25000" noProof="0" dirty="0">
                <a:ln>
                  <a:noFill/>
                </a:ln>
                <a:solidFill>
                  <a:srgbClr val="333399"/>
                </a:solidFill>
                <a:effectLst/>
                <a:uLnTx/>
                <a:uFillTx/>
                <a:latin typeface="Calibri"/>
                <a:ea typeface="+mn-ea"/>
                <a:cs typeface="Calibri"/>
              </a:rPr>
              <a:t>t+1</a:t>
            </a:r>
          </a:p>
        </p:txBody>
      </p:sp>
      <p:cxnSp>
        <p:nvCxnSpPr>
          <p:cNvPr id="57" name="Straight Arrow Connector 56"/>
          <p:cNvCxnSpPr/>
          <p:nvPr/>
        </p:nvCxnSpPr>
        <p:spPr>
          <a:xfrm>
            <a:off x="9906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p:nvPr/>
        </p:nvCxnSpPr>
        <p:spPr>
          <a:xfrm>
            <a:off x="79248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1" name="Rectangle 3"/>
          <p:cNvSpPr>
            <a:spLocks noGrp="1" noChangeArrowheads="1"/>
          </p:cNvSpPr>
          <p:nvPr>
            <p:ph idx="1"/>
          </p:nvPr>
        </p:nvSpPr>
        <p:spPr>
          <a:xfrm>
            <a:off x="609600" y="4572000"/>
            <a:ext cx="8229600" cy="1630362"/>
          </a:xfrm>
        </p:spPr>
        <p:txBody>
          <a:bodyPr/>
          <a:lstStyle/>
          <a:p>
            <a:pPr>
              <a:lnSpc>
                <a:spcPct val="80000"/>
              </a:lnSpc>
            </a:pPr>
            <a:r>
              <a:rPr lang="en-US" dirty="0">
                <a:ea typeface="ＭＳ Ｐゴシック" pitchFamily="34" charset="-128"/>
              </a:rPr>
              <a:t>An HMM is defined by:</a:t>
            </a:r>
          </a:p>
          <a:p>
            <a:pPr lvl="1">
              <a:lnSpc>
                <a:spcPct val="80000"/>
              </a:lnSpc>
            </a:pPr>
            <a:r>
              <a:rPr lang="en-US" dirty="0">
                <a:ea typeface="ＭＳ Ｐゴシック" pitchFamily="34" charset="-128"/>
              </a:rPr>
              <a:t>Initial distribution:</a:t>
            </a:r>
          </a:p>
          <a:p>
            <a:pPr lvl="1">
              <a:lnSpc>
                <a:spcPct val="80000"/>
              </a:lnSpc>
            </a:pPr>
            <a:r>
              <a:rPr lang="en-US" dirty="0">
                <a:ea typeface="ＭＳ Ｐゴシック" pitchFamily="34" charset="-128"/>
              </a:rPr>
              <a:t>Transitions:</a:t>
            </a:r>
          </a:p>
          <a:p>
            <a:pPr lvl="1">
              <a:lnSpc>
                <a:spcPct val="80000"/>
              </a:lnSpc>
            </a:pPr>
            <a:r>
              <a:rPr lang="en-US" dirty="0">
                <a:ea typeface="ＭＳ Ｐゴシック" pitchFamily="34" charset="-128"/>
              </a:rPr>
              <a:t>Emissions:</a:t>
            </a:r>
          </a:p>
        </p:txBody>
      </p:sp>
      <p:pic>
        <p:nvPicPr>
          <p:cNvPr id="62" name="Picture 6"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437979" y="5135562"/>
            <a:ext cx="896021" cy="29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6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693" y="5549526"/>
            <a:ext cx="1905907" cy="348035"/>
          </a:xfrm>
          <a:prstGeom prst="rect">
            <a:avLst/>
          </a:prstGeom>
        </p:spPr>
      </p:pic>
      <p:pic>
        <p:nvPicPr>
          <p:cNvPr id="64" name="Picture 6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7849" y="5967412"/>
            <a:ext cx="1479551" cy="334092"/>
          </a:xfrm>
          <a:prstGeom prst="rect">
            <a:avLst/>
          </a:prstGeom>
        </p:spPr>
      </p:pic>
      <p:pic>
        <p:nvPicPr>
          <p:cNvPr id="65" name="Picture 6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295400"/>
            <a:ext cx="1600200" cy="292210"/>
          </a:xfrm>
          <a:prstGeom prst="rect">
            <a:avLst/>
          </a:prstGeom>
        </p:spPr>
      </p:pic>
      <p:pic>
        <p:nvPicPr>
          <p:cNvPr id="66" name="Picture 6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514600"/>
            <a:ext cx="1250951" cy="28247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178" y="1600200"/>
            <a:ext cx="2621611" cy="890016"/>
          </a:xfrm>
          <a:prstGeom prst="rect">
            <a:avLst/>
          </a:prstGeom>
        </p:spPr>
      </p:pic>
    </p:spTree>
    <p:extLst>
      <p:ext uri="{BB962C8B-B14F-4D97-AF65-F5344CB8AC3E}">
        <p14:creationId xmlns:p14="http://schemas.microsoft.com/office/powerpoint/2010/main" val="2805790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0" y="-11301"/>
            <a:ext cx="12192000" cy="1143000"/>
          </a:xfrm>
        </p:spPr>
        <p:txBody>
          <a:bodyPr/>
          <a:lstStyle/>
          <a:p>
            <a:r>
              <a:rPr lang="en-US" dirty="0">
                <a:latin typeface="Calibri"/>
                <a:ea typeface="ＭＳ Ｐゴシック" pitchFamily="34" charset="-128"/>
                <a:cs typeface="Calibri"/>
              </a:rPr>
              <a:t>Example: Ghostbusters HMM</a:t>
            </a:r>
          </a:p>
        </p:txBody>
      </p:sp>
      <p:sp>
        <p:nvSpPr>
          <p:cNvPr id="39938" name="Rectangle 3"/>
          <p:cNvSpPr>
            <a:spLocks noGrp="1" noChangeArrowheads="1"/>
          </p:cNvSpPr>
          <p:nvPr>
            <p:ph idx="1"/>
          </p:nvPr>
        </p:nvSpPr>
        <p:spPr>
          <a:xfrm>
            <a:off x="457200" y="1600200"/>
            <a:ext cx="5257800" cy="4525963"/>
          </a:xfrm>
        </p:spPr>
        <p:txBody>
          <a:bodyPr/>
          <a:lstStyle/>
          <a:p>
            <a:r>
              <a:rPr lang="en-US" sz="2000" dirty="0">
                <a:latin typeface="Calibri"/>
                <a:ea typeface="ＭＳ Ｐゴシック" pitchFamily="34" charset="-128"/>
                <a:cs typeface="Calibri"/>
              </a:rPr>
              <a:t>P(X</a:t>
            </a:r>
            <a:r>
              <a:rPr lang="en-US" sz="2000" baseline="-25000" dirty="0">
                <a:latin typeface="Calibri"/>
                <a:ea typeface="ＭＳ Ｐゴシック" pitchFamily="34" charset="-128"/>
                <a:cs typeface="Calibri"/>
              </a:rPr>
              <a:t>1</a:t>
            </a:r>
            <a:r>
              <a:rPr lang="en-US" sz="2000" dirty="0">
                <a:latin typeface="Calibri"/>
                <a:ea typeface="ＭＳ Ｐゴシック" pitchFamily="34" charset="-128"/>
                <a:cs typeface="Calibri"/>
              </a:rPr>
              <a:t>) = uniform</a:t>
            </a:r>
          </a:p>
          <a:p>
            <a:endParaRPr lang="en-US" sz="2000" dirty="0">
              <a:latin typeface="Calibri"/>
              <a:ea typeface="ＭＳ Ｐゴシック" pitchFamily="34" charset="-128"/>
              <a:cs typeface="Calibri"/>
            </a:endParaRPr>
          </a:p>
          <a:p>
            <a:r>
              <a:rPr lang="en-US" sz="2000" dirty="0">
                <a:latin typeface="Calibri"/>
                <a:ea typeface="ＭＳ Ｐゴシック" pitchFamily="34" charset="-128"/>
                <a:cs typeface="Calibri"/>
              </a:rPr>
              <a:t>P(X|X</a:t>
            </a:r>
            <a:r>
              <a:rPr lang="ja-JP" altLang="en-US" sz="2000" dirty="0">
                <a:latin typeface="Calibri"/>
                <a:ea typeface="ＭＳ Ｐゴシック" pitchFamily="34" charset="-128"/>
                <a:cs typeface="Calibri"/>
              </a:rPr>
              <a:t>’</a:t>
            </a:r>
            <a:r>
              <a:rPr lang="en-US" altLang="ja-JP" sz="2000" dirty="0">
                <a:latin typeface="Calibri"/>
                <a:ea typeface="ＭＳ Ｐゴシック" pitchFamily="34" charset="-128"/>
                <a:cs typeface="Calibri"/>
              </a:rPr>
              <a:t>) = usually move clockwise, but sometimes move in a random direction or stay in place</a:t>
            </a:r>
          </a:p>
          <a:p>
            <a:endParaRPr lang="en-US" altLang="ja-JP" sz="2000" dirty="0">
              <a:latin typeface="Calibri"/>
              <a:ea typeface="ＭＳ Ｐゴシック" pitchFamily="34" charset="-128"/>
              <a:cs typeface="Calibri"/>
            </a:endParaRPr>
          </a:p>
          <a:p>
            <a:r>
              <a:rPr lang="en-US" sz="2000" dirty="0">
                <a:latin typeface="Calibri"/>
                <a:ea typeface="ＭＳ Ｐゴシック" pitchFamily="34" charset="-128"/>
                <a:cs typeface="Calibri"/>
              </a:rPr>
              <a:t>P(</a:t>
            </a:r>
            <a:r>
              <a:rPr lang="en-US" sz="2000" dirty="0" err="1">
                <a:latin typeface="Calibri"/>
                <a:ea typeface="ＭＳ Ｐゴシック" pitchFamily="34" charset="-128"/>
                <a:cs typeface="Calibri"/>
              </a:rPr>
              <a:t>R</a:t>
            </a:r>
            <a:r>
              <a:rPr lang="en-US" sz="2000" baseline="-25000" dirty="0" err="1">
                <a:latin typeface="Calibri"/>
                <a:ea typeface="ＭＳ Ｐゴシック" pitchFamily="34" charset="-128"/>
                <a:cs typeface="Calibri"/>
              </a:rPr>
              <a:t>ij</a:t>
            </a:r>
            <a:r>
              <a:rPr lang="en-US" sz="2000" dirty="0" err="1">
                <a:latin typeface="Calibri"/>
                <a:ea typeface="ＭＳ Ｐゴシック" pitchFamily="34" charset="-128"/>
                <a:cs typeface="Calibri"/>
              </a:rPr>
              <a:t>|X</a:t>
            </a:r>
            <a:r>
              <a:rPr lang="en-US" sz="2000" dirty="0">
                <a:latin typeface="Calibri"/>
                <a:ea typeface="ＭＳ Ｐゴシック" pitchFamily="34" charset="-128"/>
                <a:cs typeface="Calibri"/>
              </a:rPr>
              <a:t>) = same sensor model as before:</a:t>
            </a:r>
            <a:br>
              <a:rPr lang="en-US" sz="2000" dirty="0">
                <a:latin typeface="Calibri"/>
                <a:ea typeface="ＭＳ Ｐゴシック" pitchFamily="34" charset="-128"/>
                <a:cs typeface="Calibri"/>
              </a:rPr>
            </a:br>
            <a:r>
              <a:rPr lang="en-US" sz="2000" dirty="0">
                <a:latin typeface="Calibri"/>
                <a:ea typeface="ＭＳ Ｐゴシック" pitchFamily="34" charset="-128"/>
                <a:cs typeface="Calibri"/>
              </a:rPr>
              <a:t>red means close, green means far away.</a:t>
            </a:r>
          </a:p>
        </p:txBody>
      </p:sp>
      <p:grpSp>
        <p:nvGrpSpPr>
          <p:cNvPr id="39939" name="Group 37"/>
          <p:cNvGrpSpPr>
            <a:grpSpLocks/>
          </p:cNvGrpSpPr>
          <p:nvPr/>
        </p:nvGrpSpPr>
        <p:grpSpPr bwMode="auto">
          <a:xfrm>
            <a:off x="9732962" y="1524000"/>
            <a:ext cx="1447800" cy="1524000"/>
            <a:chOff x="3984" y="1056"/>
            <a:chExt cx="1296" cy="1296"/>
          </a:xfrm>
        </p:grpSpPr>
        <p:sp>
          <p:nvSpPr>
            <p:cNvPr id="39973" name="Rectangle 38"/>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1/9</a:t>
              </a:r>
            </a:p>
          </p:txBody>
        </p:sp>
        <p:sp>
          <p:nvSpPr>
            <p:cNvPr id="39974" name="Rectangle 39"/>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1/9</a:t>
              </a:r>
            </a:p>
          </p:txBody>
        </p:sp>
        <p:sp>
          <p:nvSpPr>
            <p:cNvPr id="39975" name="Rectangle 40"/>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1/9</a:t>
              </a:r>
            </a:p>
          </p:txBody>
        </p:sp>
        <p:sp>
          <p:nvSpPr>
            <p:cNvPr id="39976" name="Rectangle 41"/>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1/9</a:t>
              </a:r>
            </a:p>
          </p:txBody>
        </p:sp>
        <p:sp>
          <p:nvSpPr>
            <p:cNvPr id="39977" name="Rectangle 42"/>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1/9</a:t>
              </a:r>
            </a:p>
          </p:txBody>
        </p:sp>
        <p:sp>
          <p:nvSpPr>
            <p:cNvPr id="39978" name="Rectangle 43"/>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1/9</a:t>
              </a:r>
            </a:p>
          </p:txBody>
        </p:sp>
        <p:sp>
          <p:nvSpPr>
            <p:cNvPr id="39979" name="Rectangle 44"/>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1/9</a:t>
              </a:r>
            </a:p>
          </p:txBody>
        </p:sp>
        <p:sp>
          <p:nvSpPr>
            <p:cNvPr id="39980" name="Rectangle 45"/>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1/9</a:t>
              </a:r>
            </a:p>
          </p:txBody>
        </p:sp>
        <p:sp>
          <p:nvSpPr>
            <p:cNvPr id="39981" name="Rectangle 46"/>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1/9</a:t>
              </a:r>
            </a:p>
          </p:txBody>
        </p:sp>
      </p:grpSp>
      <p:sp>
        <p:nvSpPr>
          <p:cNvPr id="39940" name="Rectangle 48"/>
          <p:cNvSpPr>
            <a:spLocks noChangeArrowheads="1"/>
          </p:cNvSpPr>
          <p:nvPr/>
        </p:nvSpPr>
        <p:spPr bwMode="auto">
          <a:xfrm>
            <a:off x="10113962" y="3124200"/>
            <a:ext cx="6417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33399"/>
                </a:solidFill>
                <a:effectLst/>
                <a:uLnTx/>
                <a:uFillTx/>
                <a:latin typeface="Calibri"/>
                <a:ea typeface="ＭＳ Ｐゴシック" pitchFamily="34" charset="-128"/>
                <a:cs typeface="Calibri"/>
              </a:rPr>
              <a:t>P(X</a:t>
            </a:r>
            <a:r>
              <a:rPr kumimoji="0" lang="en-US" sz="1800" b="0" i="0" u="none" strike="noStrike" kern="1200" cap="none" spc="0" normalizeH="0" baseline="-25000" noProof="0">
                <a:ln>
                  <a:noFill/>
                </a:ln>
                <a:solidFill>
                  <a:srgbClr val="333399"/>
                </a:solidFill>
                <a:effectLst/>
                <a:uLnTx/>
                <a:uFillTx/>
                <a:latin typeface="Calibri"/>
                <a:ea typeface="ＭＳ Ｐゴシック" pitchFamily="34" charset="-128"/>
                <a:cs typeface="Calibri"/>
              </a:rPr>
              <a:t>1</a:t>
            </a:r>
            <a:r>
              <a:rPr kumimoji="0" lang="en-US" sz="1800" b="0" i="0" u="none" strike="noStrike" kern="1200" cap="none" spc="0" normalizeH="0" baseline="0" noProof="0">
                <a:ln>
                  <a:noFill/>
                </a:ln>
                <a:solidFill>
                  <a:srgbClr val="333399"/>
                </a:solidFill>
                <a:effectLst/>
                <a:uLnTx/>
                <a:uFillTx/>
                <a:latin typeface="Calibri"/>
                <a:ea typeface="ＭＳ Ｐゴシック" pitchFamily="34" charset="-128"/>
                <a:cs typeface="Calibri"/>
              </a:rPr>
              <a:t>)</a:t>
            </a:r>
          </a:p>
        </p:txBody>
      </p:sp>
      <p:sp>
        <p:nvSpPr>
          <p:cNvPr id="39941" name="Rectangle 49"/>
          <p:cNvSpPr>
            <a:spLocks noChangeArrowheads="1"/>
          </p:cNvSpPr>
          <p:nvPr/>
        </p:nvSpPr>
        <p:spPr bwMode="auto">
          <a:xfrm>
            <a:off x="9656762" y="5486400"/>
            <a:ext cx="15417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33399"/>
                </a:solidFill>
                <a:effectLst/>
                <a:uLnTx/>
                <a:uFillTx/>
                <a:latin typeface="Calibri"/>
                <a:ea typeface="ＭＳ Ｐゴシック" pitchFamily="34" charset="-128"/>
                <a:cs typeface="Calibri"/>
              </a:rPr>
              <a:t>P(X|X</a:t>
            </a:r>
            <a:r>
              <a:rPr kumimoji="0" lang="ja-JP" altLang="en-US" sz="1800" b="0" i="0" u="none" strike="noStrike" kern="1200" cap="none" spc="0" normalizeH="0" baseline="0" noProof="0">
                <a:ln>
                  <a:noFill/>
                </a:ln>
                <a:solidFill>
                  <a:srgbClr val="333399"/>
                </a:solidFill>
                <a:effectLst/>
                <a:uLnTx/>
                <a:uFillTx/>
                <a:latin typeface="Calibri"/>
                <a:ea typeface="ＭＳ Ｐゴシック" pitchFamily="34" charset="-128"/>
                <a:cs typeface="Calibri"/>
              </a:rPr>
              <a:t>’</a:t>
            </a:r>
            <a:r>
              <a:rPr kumimoji="0" lang="en-US" altLang="ja-JP" sz="1800" b="0" i="0" u="none" strike="noStrike" kern="1200" cap="none" spc="0" normalizeH="0" baseline="0" noProof="0">
                <a:ln>
                  <a:noFill/>
                </a:ln>
                <a:solidFill>
                  <a:srgbClr val="333399"/>
                </a:solidFill>
                <a:effectLst/>
                <a:uLnTx/>
                <a:uFillTx/>
                <a:latin typeface="Calibri"/>
                <a:ea typeface="ＭＳ Ｐゴシック" pitchFamily="34" charset="-128"/>
                <a:cs typeface="Calibri"/>
              </a:rPr>
              <a:t>=&lt;1,2&gt;)</a:t>
            </a:r>
            <a:endParaRPr kumimoji="0" lang="en-US" sz="1800" b="0" i="0" u="none" strike="noStrike" kern="1200" cap="none" spc="0" normalizeH="0" baseline="0" noProof="0">
              <a:ln>
                <a:noFill/>
              </a:ln>
              <a:solidFill>
                <a:srgbClr val="333399"/>
              </a:solidFill>
              <a:effectLst/>
              <a:uLnTx/>
              <a:uFillTx/>
              <a:latin typeface="Calibri"/>
              <a:ea typeface="ＭＳ Ｐゴシック" pitchFamily="34" charset="-128"/>
              <a:cs typeface="Calibri"/>
            </a:endParaRPr>
          </a:p>
        </p:txBody>
      </p:sp>
      <p:grpSp>
        <p:nvGrpSpPr>
          <p:cNvPr id="39942" name="Group 50"/>
          <p:cNvGrpSpPr>
            <a:grpSpLocks/>
          </p:cNvGrpSpPr>
          <p:nvPr/>
        </p:nvGrpSpPr>
        <p:grpSpPr bwMode="auto">
          <a:xfrm>
            <a:off x="9732962" y="3810000"/>
            <a:ext cx="1447800" cy="1524000"/>
            <a:chOff x="3984" y="1056"/>
            <a:chExt cx="1296" cy="1296"/>
          </a:xfrm>
        </p:grpSpPr>
        <p:sp>
          <p:nvSpPr>
            <p:cNvPr id="39964" name="Rectangle 51"/>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1/6</a:t>
              </a:r>
            </a:p>
          </p:txBody>
        </p:sp>
        <p:sp>
          <p:nvSpPr>
            <p:cNvPr id="39965" name="Rectangle 52"/>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1/6</a:t>
              </a:r>
            </a:p>
          </p:txBody>
        </p:sp>
        <p:sp>
          <p:nvSpPr>
            <p:cNvPr id="39966" name="Rectangle 53"/>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p>
          </p:txBody>
        </p:sp>
        <p:sp>
          <p:nvSpPr>
            <p:cNvPr id="39967" name="Rectangle 54"/>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1/6</a:t>
              </a:r>
            </a:p>
          </p:txBody>
        </p:sp>
        <p:sp>
          <p:nvSpPr>
            <p:cNvPr id="39968" name="Rectangle 55"/>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1/2</a:t>
              </a:r>
            </a:p>
          </p:txBody>
        </p:sp>
        <p:sp>
          <p:nvSpPr>
            <p:cNvPr id="39969" name="Rectangle 56"/>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p>
          </p:txBody>
        </p:sp>
        <p:sp>
          <p:nvSpPr>
            <p:cNvPr id="39970" name="Rectangle 57"/>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p>
          </p:txBody>
        </p:sp>
        <p:sp>
          <p:nvSpPr>
            <p:cNvPr id="39971" name="Rectangle 58"/>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p>
          </p:txBody>
        </p:sp>
        <p:sp>
          <p:nvSpPr>
            <p:cNvPr id="39972" name="Rectangle 59"/>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p>
          </p:txBody>
        </p:sp>
      </p:grpSp>
      <p:sp>
        <p:nvSpPr>
          <p:cNvPr id="39943" name="Oval 60"/>
          <p:cNvSpPr>
            <a:spLocks noChangeArrowheads="1"/>
          </p:cNvSpPr>
          <p:nvPr/>
        </p:nvSpPr>
        <p:spPr bwMode="auto">
          <a:xfrm>
            <a:off x="5334000" y="5486400"/>
            <a:ext cx="533400"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FFFFFF"/>
                </a:solidFill>
                <a:effectLst/>
                <a:uLnTx/>
                <a:uFillTx/>
                <a:latin typeface="Calibri"/>
                <a:ea typeface="ＭＳ Ｐゴシック" pitchFamily="34" charset="-128"/>
                <a:cs typeface="Calibri"/>
              </a:rPr>
              <a:t>5</a:t>
            </a:r>
          </a:p>
        </p:txBody>
      </p:sp>
      <p:sp>
        <p:nvSpPr>
          <p:cNvPr id="39945"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cxnSp>
        <p:nvCxnSpPr>
          <p:cNvPr id="39946" name="AutoShape 63"/>
          <p:cNvCxnSpPr>
            <a:cxnSpLocks noChangeShapeType="1"/>
            <a:stCxn id="39945" idx="4"/>
            <a:endCxn id="39956"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7" name="Oval 64"/>
          <p:cNvSpPr>
            <a:spLocks noChangeArrowheads="1"/>
          </p:cNvSpPr>
          <p:nvPr/>
        </p:nvSpPr>
        <p:spPr bwMode="auto">
          <a:xfrm>
            <a:off x="1028700" y="59436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pitchFamily="34" charset="-128"/>
                <a:cs typeface="Calibri"/>
              </a:rPr>
              <a:t>R</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i,j</a:t>
            </a:r>
          </a:p>
        </p:txBody>
      </p:sp>
      <p:cxnSp>
        <p:nvCxnSpPr>
          <p:cNvPr id="39948" name="AutoShape 65"/>
          <p:cNvCxnSpPr>
            <a:cxnSpLocks noChangeShapeType="1"/>
            <a:stCxn id="39949" idx="6"/>
            <a:endCxn id="39945"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9"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39950" name="AutoShape 67"/>
          <p:cNvCxnSpPr>
            <a:cxnSpLocks noChangeShapeType="1"/>
            <a:stCxn id="39949" idx="4"/>
            <a:endCxn id="39947"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1"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39952" name="AutoShape 69"/>
          <p:cNvCxnSpPr>
            <a:cxnSpLocks noChangeShapeType="1"/>
            <a:stCxn id="39951" idx="6"/>
            <a:endCxn id="39954"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53" name="AutoShape 70"/>
          <p:cNvCxnSpPr>
            <a:cxnSpLocks noChangeShapeType="1"/>
            <a:stCxn id="39945" idx="6"/>
            <a:endCxn id="39951"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4"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4</a:t>
            </a:r>
          </a:p>
        </p:txBody>
      </p:sp>
      <p:cxnSp>
        <p:nvCxnSpPr>
          <p:cNvPr id="39955" name="AutoShape 72"/>
          <p:cNvCxnSpPr>
            <a:cxnSpLocks noChangeShapeType="1"/>
            <a:stCxn id="39954" idx="6"/>
          </p:cNvCxnSpPr>
          <p:nvPr/>
        </p:nvCxnSpPr>
        <p:spPr bwMode="auto">
          <a:xfrm>
            <a:off x="4319588" y="51435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9956" name="Oval 73"/>
          <p:cNvSpPr>
            <a:spLocks noChangeArrowheads="1"/>
          </p:cNvSpPr>
          <p:nvPr/>
        </p:nvSpPr>
        <p:spPr bwMode="auto">
          <a:xfrm>
            <a:off x="1943100" y="59436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pitchFamily="34" charset="-128"/>
                <a:cs typeface="Calibri"/>
              </a:rPr>
              <a:t>R</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i,j</a:t>
            </a:r>
          </a:p>
        </p:txBody>
      </p:sp>
      <p:sp>
        <p:nvSpPr>
          <p:cNvPr id="39957" name="Oval 74"/>
          <p:cNvSpPr>
            <a:spLocks noChangeArrowheads="1"/>
          </p:cNvSpPr>
          <p:nvPr/>
        </p:nvSpPr>
        <p:spPr bwMode="auto">
          <a:xfrm>
            <a:off x="2857500" y="59436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pitchFamily="34" charset="-128"/>
                <a:cs typeface="Calibri"/>
              </a:rPr>
              <a:t>R</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i,j</a:t>
            </a:r>
          </a:p>
        </p:txBody>
      </p:sp>
      <p:sp>
        <p:nvSpPr>
          <p:cNvPr id="39958" name="Oval 75"/>
          <p:cNvSpPr>
            <a:spLocks noChangeArrowheads="1"/>
          </p:cNvSpPr>
          <p:nvPr/>
        </p:nvSpPr>
        <p:spPr bwMode="auto">
          <a:xfrm>
            <a:off x="3771900" y="59436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pitchFamily="34" charset="-128"/>
                <a:cs typeface="Calibri"/>
              </a:rPr>
              <a:t>R</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i,j</a:t>
            </a:r>
          </a:p>
        </p:txBody>
      </p:sp>
      <p:cxnSp>
        <p:nvCxnSpPr>
          <p:cNvPr id="39960" name="AutoShape 77"/>
          <p:cNvCxnSpPr>
            <a:cxnSpLocks noChangeShapeType="1"/>
            <a:stCxn id="39951" idx="4"/>
            <a:endCxn id="39957"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61" name="AutoShape 78"/>
          <p:cNvCxnSpPr>
            <a:cxnSpLocks noChangeShapeType="1"/>
            <a:stCxn id="39954" idx="4"/>
            <a:endCxn id="39958"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62" name="Line 81"/>
          <p:cNvSpPr>
            <a:spLocks noChangeShapeType="1"/>
          </p:cNvSpPr>
          <p:nvPr/>
        </p:nvSpPr>
        <p:spPr bwMode="auto">
          <a:xfrm>
            <a:off x="10494962" y="4114800"/>
            <a:ext cx="304800" cy="0"/>
          </a:xfrm>
          <a:prstGeom prst="line">
            <a:avLst/>
          </a:prstGeom>
          <a:noFill/>
          <a:ln w="38100">
            <a:solidFill>
              <a:srgbClr val="A5002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39963" name="Oval 79"/>
          <p:cNvSpPr>
            <a:spLocks noChangeArrowheads="1"/>
          </p:cNvSpPr>
          <p:nvPr/>
        </p:nvSpPr>
        <p:spPr bwMode="auto">
          <a:xfrm>
            <a:off x="10418762" y="4038600"/>
            <a:ext cx="152400" cy="152400"/>
          </a:xfrm>
          <a:prstGeom prst="ellipse">
            <a:avLst/>
          </a:prstGeom>
          <a:solidFill>
            <a:srgbClr val="A5002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95400"/>
            <a:ext cx="2378144" cy="219027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3733800"/>
            <a:ext cx="2057400" cy="1881160"/>
          </a:xfrm>
          <a:prstGeom prst="rect">
            <a:avLst/>
          </a:prstGeom>
        </p:spPr>
      </p:pic>
      <p:sp>
        <p:nvSpPr>
          <p:cNvPr id="47" name="TextBox 46"/>
          <p:cNvSpPr txBox="1"/>
          <p:nvPr/>
        </p:nvSpPr>
        <p:spPr>
          <a:xfrm>
            <a:off x="6553200" y="6507901"/>
            <a:ext cx="563763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ＭＳ Ｐゴシック" pitchFamily="34" charset="-128"/>
                <a:cs typeface="Calibri"/>
              </a:rPr>
              <a:t>[Demo: Ghostbusters – Circular Dynamics – HMM (L14D2)]</a:t>
            </a:r>
          </a:p>
        </p:txBody>
      </p:sp>
    </p:spTree>
    <p:extLst>
      <p:ext uri="{BB962C8B-B14F-4D97-AF65-F5344CB8AC3E}">
        <p14:creationId xmlns:p14="http://schemas.microsoft.com/office/powerpoint/2010/main" val="362247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9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9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9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9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9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9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9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9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9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9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9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9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39943" grpId="0" animBg="1"/>
      <p:bldP spid="39945" grpId="0" animBg="1"/>
      <p:bldP spid="39947" grpId="0" animBg="1"/>
      <p:bldP spid="39949" grpId="0" animBg="1"/>
      <p:bldP spid="39951" grpId="0" animBg="1"/>
      <p:bldP spid="39954" grpId="0" animBg="1"/>
      <p:bldP spid="39956" grpId="0" animBg="1"/>
      <p:bldP spid="39957" grpId="0" animBg="1"/>
      <p:bldP spid="39958" grpId="0" animBg="1"/>
      <p:bldP spid="39962" grpId="0" animBg="1"/>
      <p:bldP spid="399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Ghostbusters – Circular Dynamics -- HMM</a:t>
            </a:r>
          </a:p>
        </p:txBody>
      </p:sp>
      <p:pic>
        <p:nvPicPr>
          <p:cNvPr id="5" name="Ghostbusters -- Circular Dynamics -- HM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5956" y="1143000"/>
            <a:ext cx="8320088" cy="5200055"/>
          </a:xfrm>
          <a:prstGeom prst="rect">
            <a:avLst/>
          </a:prstGeom>
        </p:spPr>
      </p:pic>
    </p:spTree>
    <p:extLst>
      <p:ext uri="{BB962C8B-B14F-4D97-AF65-F5344CB8AC3E}">
        <p14:creationId xmlns:p14="http://schemas.microsoft.com/office/powerpoint/2010/main" val="452756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latin typeface="Calibri"/>
                <a:ea typeface="ＭＳ Ｐゴシック" pitchFamily="34" charset="-128"/>
                <a:cs typeface="Calibri"/>
              </a:rPr>
              <a:t>Joint Distribution of an HMM</a:t>
            </a:r>
          </a:p>
        </p:txBody>
      </p:sp>
      <p:sp>
        <p:nvSpPr>
          <p:cNvPr id="6147" name="Rectangle 3"/>
          <p:cNvSpPr>
            <a:spLocks noGrp="1" noChangeArrowheads="1"/>
          </p:cNvSpPr>
          <p:nvPr>
            <p:ph idx="1"/>
          </p:nvPr>
        </p:nvSpPr>
        <p:spPr>
          <a:xfrm>
            <a:off x="228600" y="2819400"/>
            <a:ext cx="11353800" cy="3657600"/>
          </a:xfrm>
        </p:spPr>
        <p:txBody>
          <a:bodyPr/>
          <a:lstStyle/>
          <a:p>
            <a:pPr lvl="1">
              <a:lnSpc>
                <a:spcPct val="90000"/>
              </a:lnSpc>
            </a:pPr>
            <a:r>
              <a:rPr lang="en-US" sz="2400" dirty="0">
                <a:latin typeface="Calibri"/>
                <a:ea typeface="ＭＳ Ｐゴシック" pitchFamily="34" charset="-128"/>
                <a:cs typeface="Calibri"/>
              </a:rPr>
              <a:t>Joint distribution:</a:t>
            </a:r>
          </a:p>
          <a:p>
            <a:pPr lvl="1">
              <a:lnSpc>
                <a:spcPct val="90000"/>
              </a:lnSpc>
            </a:pPr>
            <a:endParaRPr lang="en-US" sz="2400" dirty="0">
              <a:latin typeface="Calibri"/>
              <a:ea typeface="ＭＳ Ｐゴシック" pitchFamily="34" charset="-128"/>
              <a:cs typeface="Calibri"/>
            </a:endParaRPr>
          </a:p>
          <a:p>
            <a:pPr lvl="1">
              <a:lnSpc>
                <a:spcPct val="90000"/>
              </a:lnSpc>
            </a:pPr>
            <a:endParaRPr lang="en-US" sz="1050" dirty="0">
              <a:latin typeface="Calibri"/>
              <a:ea typeface="ＭＳ Ｐゴシック" pitchFamily="34" charset="-128"/>
              <a:cs typeface="Calibri"/>
            </a:endParaRPr>
          </a:p>
          <a:p>
            <a:pPr lvl="1">
              <a:lnSpc>
                <a:spcPct val="90000"/>
              </a:lnSpc>
            </a:pPr>
            <a:endParaRPr lang="en-US" sz="11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More generally:</a:t>
            </a:r>
          </a:p>
          <a:p>
            <a:pPr lvl="1">
              <a:lnSpc>
                <a:spcPct val="90000"/>
              </a:lnSpc>
            </a:pPr>
            <a:endParaRPr lang="en-US" sz="20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Questions to be resolved:</a:t>
            </a:r>
          </a:p>
          <a:p>
            <a:pPr lvl="2">
              <a:lnSpc>
                <a:spcPct val="90000"/>
              </a:lnSpc>
            </a:pPr>
            <a:r>
              <a:rPr lang="en-US" sz="2000" dirty="0">
                <a:latin typeface="Calibri"/>
                <a:ea typeface="ＭＳ Ｐゴシック" pitchFamily="34" charset="-128"/>
                <a:cs typeface="Calibri"/>
              </a:rPr>
              <a:t>Does this indeed define a joint distribution?</a:t>
            </a:r>
          </a:p>
          <a:p>
            <a:pPr lvl="2">
              <a:lnSpc>
                <a:spcPct val="90000"/>
              </a:lnSpc>
            </a:pPr>
            <a:r>
              <a:rPr lang="en-US" sz="2000" dirty="0">
                <a:latin typeface="Calibri"/>
                <a:ea typeface="ＭＳ Ｐゴシック" pitchFamily="34" charset="-128"/>
                <a:cs typeface="Calibri"/>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endParaRPr>
          </a:p>
        </p:txBody>
      </p:sp>
      <p:sp>
        <p:nvSpPr>
          <p:cNvPr id="16" name="Oval 4"/>
          <p:cNvSpPr>
            <a:spLocks noChangeArrowheads="1"/>
          </p:cNvSpPr>
          <p:nvPr/>
        </p:nvSpPr>
        <p:spPr bwMode="auto">
          <a:xfrm>
            <a:off x="8153400" y="1143000"/>
            <a:ext cx="533400"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FFFFFF"/>
                </a:solidFill>
                <a:effectLst/>
                <a:uLnTx/>
                <a:uFillTx/>
                <a:latin typeface="Calibri"/>
                <a:ea typeface="ＭＳ Ｐゴシック" pitchFamily="34" charset="-128"/>
                <a:cs typeface="Calibri"/>
              </a:rPr>
              <a:t>5</a:t>
            </a:r>
          </a:p>
        </p:txBody>
      </p:sp>
      <p:cxnSp>
        <p:nvCxnSpPr>
          <p:cNvPr id="17" name="AutoShape 5"/>
          <p:cNvCxnSpPr>
            <a:cxnSpLocks noChangeShapeType="1"/>
            <a:stCxn id="16" idx="4"/>
            <a:endCxn id="32" idx="0"/>
          </p:cNvCxnSpPr>
          <p:nvPr/>
        </p:nvCxnSpPr>
        <p:spPr bwMode="auto">
          <a:xfrm>
            <a:off x="8420100" y="16906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18" name="Oval 6"/>
          <p:cNvSpPr>
            <a:spLocks noChangeArrowheads="1"/>
          </p:cNvSpPr>
          <p:nvPr/>
        </p:nvSpPr>
        <p:spPr bwMode="auto">
          <a:xfrm>
            <a:off x="4800600" y="11430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cxnSp>
        <p:nvCxnSpPr>
          <p:cNvPr id="19" name="AutoShape 7"/>
          <p:cNvCxnSpPr>
            <a:cxnSpLocks noChangeShapeType="1"/>
            <a:stCxn id="18" idx="4"/>
            <a:endCxn id="29" idx="0"/>
          </p:cNvCxnSpPr>
          <p:nvPr/>
        </p:nvCxnSpPr>
        <p:spPr bwMode="auto">
          <a:xfrm>
            <a:off x="5067300" y="16906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0" name="Oval 8"/>
          <p:cNvSpPr>
            <a:spLocks noChangeArrowheads="1"/>
          </p:cNvSpPr>
          <p:nvPr/>
        </p:nvSpPr>
        <p:spPr bwMode="auto">
          <a:xfrm>
            <a:off x="3886200" y="22098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21" name="AutoShape 9"/>
          <p:cNvCxnSpPr>
            <a:cxnSpLocks noChangeShapeType="1"/>
            <a:stCxn id="22" idx="6"/>
            <a:endCxn id="18" idx="2"/>
          </p:cNvCxnSpPr>
          <p:nvPr/>
        </p:nvCxnSpPr>
        <p:spPr bwMode="auto">
          <a:xfrm>
            <a:off x="4433888" y="14097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 name="Oval 10"/>
          <p:cNvSpPr>
            <a:spLocks noChangeArrowheads="1"/>
          </p:cNvSpPr>
          <p:nvPr/>
        </p:nvSpPr>
        <p:spPr bwMode="auto">
          <a:xfrm>
            <a:off x="3886200" y="11430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23" name="AutoShape 11"/>
          <p:cNvCxnSpPr>
            <a:cxnSpLocks noChangeShapeType="1"/>
            <a:stCxn id="22" idx="4"/>
            <a:endCxn id="20" idx="0"/>
          </p:cNvCxnSpPr>
          <p:nvPr/>
        </p:nvCxnSpPr>
        <p:spPr bwMode="auto">
          <a:xfrm>
            <a:off x="4152900" y="16906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4" name="Oval 12"/>
          <p:cNvSpPr>
            <a:spLocks noChangeArrowheads="1"/>
          </p:cNvSpPr>
          <p:nvPr/>
        </p:nvSpPr>
        <p:spPr bwMode="auto">
          <a:xfrm>
            <a:off x="5715000" y="11430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26" name="AutoShape 14"/>
          <p:cNvCxnSpPr>
            <a:cxnSpLocks noChangeShapeType="1"/>
            <a:stCxn id="18" idx="6"/>
            <a:endCxn id="24" idx="2"/>
          </p:cNvCxnSpPr>
          <p:nvPr/>
        </p:nvCxnSpPr>
        <p:spPr bwMode="auto">
          <a:xfrm>
            <a:off x="5348288" y="14097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8" name="AutoShape 16"/>
          <p:cNvCxnSpPr>
            <a:cxnSpLocks noChangeShapeType="1"/>
          </p:cNvCxnSpPr>
          <p:nvPr/>
        </p:nvCxnSpPr>
        <p:spPr bwMode="auto">
          <a:xfrm>
            <a:off x="6248400" y="14097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29" name="Oval 17"/>
          <p:cNvSpPr>
            <a:spLocks noChangeArrowheads="1"/>
          </p:cNvSpPr>
          <p:nvPr/>
        </p:nvSpPr>
        <p:spPr bwMode="auto">
          <a:xfrm>
            <a:off x="4800600" y="22098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sp>
        <p:nvSpPr>
          <p:cNvPr id="30" name="Oval 18"/>
          <p:cNvSpPr>
            <a:spLocks noChangeArrowheads="1"/>
          </p:cNvSpPr>
          <p:nvPr/>
        </p:nvSpPr>
        <p:spPr bwMode="auto">
          <a:xfrm>
            <a:off x="5715000" y="22098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sp>
        <p:nvSpPr>
          <p:cNvPr id="32" name="Oval 20"/>
          <p:cNvSpPr>
            <a:spLocks noChangeArrowheads="1"/>
          </p:cNvSpPr>
          <p:nvPr/>
        </p:nvSpPr>
        <p:spPr bwMode="auto">
          <a:xfrm>
            <a:off x="8153400" y="2209800"/>
            <a:ext cx="533400"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FFFFFF"/>
                </a:solidFill>
                <a:effectLst/>
                <a:uLnTx/>
                <a:uFillTx/>
                <a:latin typeface="Calibri"/>
                <a:ea typeface="ＭＳ Ｐゴシック" pitchFamily="34" charset="-128"/>
                <a:cs typeface="Calibri"/>
              </a:rPr>
              <a:t>5</a:t>
            </a:r>
          </a:p>
        </p:txBody>
      </p:sp>
      <p:cxnSp>
        <p:nvCxnSpPr>
          <p:cNvPr id="33" name="AutoShape 21"/>
          <p:cNvCxnSpPr>
            <a:cxnSpLocks noChangeShapeType="1"/>
            <a:stCxn id="24" idx="4"/>
            <a:endCxn id="30" idx="0"/>
          </p:cNvCxnSpPr>
          <p:nvPr/>
        </p:nvCxnSpPr>
        <p:spPr bwMode="auto">
          <a:xfrm>
            <a:off x="5981700" y="16906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429000"/>
            <a:ext cx="11125200" cy="310901"/>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298594"/>
            <a:ext cx="9296400" cy="928756"/>
          </a:xfrm>
          <a:prstGeom prst="rect">
            <a:avLst/>
          </a:prstGeom>
        </p:spPr>
      </p:pic>
    </p:spTree>
    <p:extLst>
      <p:ext uri="{BB962C8B-B14F-4D97-AF65-F5344CB8AC3E}">
        <p14:creationId xmlns:p14="http://schemas.microsoft.com/office/powerpoint/2010/main" val="351415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28600" y="2133600"/>
            <a:ext cx="11734800" cy="4343400"/>
          </a:xfrm>
        </p:spPr>
        <p:txBody>
          <a:bodyPr/>
          <a:lstStyle/>
          <a:p>
            <a:pPr>
              <a:lnSpc>
                <a:spcPct val="90000"/>
              </a:lnSpc>
            </a:pPr>
            <a:r>
              <a:rPr lang="en-US" sz="2400" dirty="0">
                <a:latin typeface="Calibri"/>
                <a:ea typeface="ＭＳ Ｐゴシック" pitchFamily="34" charset="-128"/>
                <a:cs typeface="Calibri"/>
              </a:rPr>
              <a:t>From the chain rule, </a:t>
            </a:r>
            <a:r>
              <a:rPr lang="en-US" sz="2400" i="1" dirty="0">
                <a:latin typeface="Calibri"/>
                <a:ea typeface="ＭＳ Ｐゴシック" pitchFamily="34" charset="-128"/>
                <a:cs typeface="Calibri"/>
              </a:rPr>
              <a:t>every</a:t>
            </a:r>
            <a:r>
              <a:rPr lang="en-US" sz="2400" dirty="0">
                <a:latin typeface="Calibri"/>
                <a:ea typeface="ＭＳ Ｐゴシック" pitchFamily="34" charset="-128"/>
                <a:cs typeface="Calibri"/>
              </a:rPr>
              <a:t> joint distribution over                                           can be written as:</a:t>
            </a:r>
          </a:p>
          <a:p>
            <a:pPr>
              <a:lnSpc>
                <a:spcPct val="90000"/>
              </a:lnSpc>
            </a:pPr>
            <a:endParaRPr lang="en-US" sz="24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endParaRPr lang="en-US" sz="2400" i="1" dirty="0">
              <a:latin typeface="Calibri"/>
              <a:ea typeface="ＭＳ Ｐゴシック" pitchFamily="34" charset="-128"/>
              <a:cs typeface="Calibri"/>
            </a:endParaRPr>
          </a:p>
          <a:p>
            <a:pPr>
              <a:lnSpc>
                <a:spcPct val="90000"/>
              </a:lnSpc>
            </a:pPr>
            <a:r>
              <a:rPr lang="en-US" sz="2400" i="1" dirty="0">
                <a:latin typeface="Calibri"/>
                <a:ea typeface="ＭＳ Ｐゴシック" pitchFamily="34" charset="-128"/>
                <a:cs typeface="Calibri"/>
              </a:rPr>
              <a:t>Assuming</a:t>
            </a:r>
            <a:r>
              <a:rPr lang="en-US" sz="2400" dirty="0">
                <a:latin typeface="Calibri"/>
                <a:ea typeface="ＭＳ Ｐゴシック" pitchFamily="34" charset="-128"/>
                <a:cs typeface="Calibri"/>
              </a:rPr>
              <a:t> that</a:t>
            </a:r>
          </a:p>
          <a:p>
            <a:pPr marL="0" indent="0">
              <a:lnSpc>
                <a:spcPct val="90000"/>
              </a:lnSpc>
              <a:buNone/>
            </a:pPr>
            <a:r>
              <a:rPr lang="en-US" sz="2400" dirty="0">
                <a:latin typeface="Calibri"/>
                <a:ea typeface="ＭＳ Ｐゴシック" pitchFamily="34" charset="-128"/>
                <a:cs typeface="Calibri"/>
              </a:rPr>
              <a:t>	</a:t>
            </a:r>
          </a:p>
          <a:p>
            <a:pPr>
              <a:lnSpc>
                <a:spcPct val="90000"/>
              </a:lnSpc>
            </a:pPr>
            <a:endParaRPr lang="en-US" sz="900" dirty="0">
              <a:latin typeface="Calibri"/>
              <a:ea typeface="ＭＳ Ｐゴシック" pitchFamily="34" charset="-128"/>
              <a:cs typeface="Calibri"/>
            </a:endParaRPr>
          </a:p>
          <a:p>
            <a:pPr marL="0" indent="0">
              <a:lnSpc>
                <a:spcPct val="90000"/>
              </a:lnSpc>
              <a:buNone/>
            </a:pPr>
            <a:r>
              <a:rPr lang="en-US" sz="2400" dirty="0">
                <a:latin typeface="Calibri"/>
                <a:ea typeface="ＭＳ Ｐゴシック" pitchFamily="34" charset="-128"/>
                <a:cs typeface="Calibri"/>
              </a:rPr>
              <a:t>    </a:t>
            </a:r>
          </a:p>
          <a:p>
            <a:pPr marL="0" indent="0">
              <a:lnSpc>
                <a:spcPct val="90000"/>
              </a:lnSpc>
              <a:buNone/>
            </a:pPr>
            <a:r>
              <a:rPr lang="en-US" sz="2400" dirty="0">
                <a:latin typeface="Calibri"/>
                <a:ea typeface="ＭＳ Ｐゴシック" pitchFamily="34" charset="-128"/>
                <a:cs typeface="Calibri"/>
              </a:rPr>
              <a:t>gives us the expression posited on the previous slide: </a:t>
            </a:r>
          </a:p>
          <a:p>
            <a:pPr lvl="1">
              <a:lnSpc>
                <a:spcPct val="90000"/>
              </a:lnSpc>
            </a:pPr>
            <a:endParaRPr lang="en-US" sz="2400" dirty="0">
              <a:latin typeface="Calibri"/>
              <a:ea typeface="ＭＳ Ｐゴシック" pitchFamily="34" charset="-128"/>
              <a:cs typeface="Calibri"/>
            </a:endParaRPr>
          </a:p>
          <a:p>
            <a:pPr lvl="1">
              <a:lnSpc>
                <a:spcPct val="90000"/>
              </a:lnSpc>
            </a:pPr>
            <a:endParaRPr lang="en-US" sz="1050" dirty="0">
              <a:latin typeface="Calibri"/>
              <a:ea typeface="ＭＳ Ｐゴシック" pitchFamily="34" charset="-128"/>
              <a:cs typeface="Calibri"/>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2254361"/>
            <a:ext cx="2781300" cy="260239"/>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971800"/>
            <a:ext cx="10591800" cy="816133"/>
          </a:xfrm>
          <a:prstGeom prst="rect">
            <a:avLst/>
          </a:prstGeom>
        </p:spPr>
      </p:pic>
      <p:pic>
        <p:nvPicPr>
          <p:cNvPr id="35" name="Picture 3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6166099"/>
            <a:ext cx="11125200" cy="310901"/>
          </a:xfrm>
          <a:prstGeom prst="rect">
            <a:avLst/>
          </a:prstGeom>
        </p:spPr>
      </p:pic>
      <p:grpSp>
        <p:nvGrpSpPr>
          <p:cNvPr id="36" name="Group 35"/>
          <p:cNvGrpSpPr/>
          <p:nvPr/>
        </p:nvGrpSpPr>
        <p:grpSpPr>
          <a:xfrm>
            <a:off x="8763000" y="0"/>
            <a:ext cx="3324225" cy="1600200"/>
            <a:chOff x="4752975" y="1219200"/>
            <a:chExt cx="3324225" cy="1600200"/>
          </a:xfrm>
        </p:grpSpPr>
        <p:sp>
          <p:nvSpPr>
            <p:cNvPr id="37" name="Oval 6"/>
            <p:cNvSpPr>
              <a:spLocks noChangeArrowheads="1"/>
            </p:cNvSpPr>
            <p:nvPr/>
          </p:nvSpPr>
          <p:spPr bwMode="auto">
            <a:xfrm>
              <a:off x="5667375" y="1219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2</a:t>
              </a:r>
            </a:p>
          </p:txBody>
        </p:sp>
        <p:cxnSp>
          <p:nvCxnSpPr>
            <p:cNvPr id="38" name="AutoShape 7"/>
            <p:cNvCxnSpPr>
              <a:cxnSpLocks noChangeShapeType="1"/>
              <a:stCxn id="37" idx="4"/>
              <a:endCxn id="46" idx="0"/>
            </p:cNvCxnSpPr>
            <p:nvPr/>
          </p:nvCxnSpPr>
          <p:spPr bwMode="auto">
            <a:xfrm>
              <a:off x="5934075" y="1766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 name="Oval 8"/>
            <p:cNvSpPr>
              <a:spLocks noChangeArrowheads="1"/>
            </p:cNvSpPr>
            <p:nvPr/>
          </p:nvSpPr>
          <p:spPr bwMode="auto">
            <a:xfrm>
              <a:off x="4752975" y="2286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40" name="AutoShape 9"/>
            <p:cNvCxnSpPr>
              <a:cxnSpLocks noChangeShapeType="1"/>
              <a:stCxn id="41" idx="6"/>
              <a:endCxn id="37" idx="2"/>
            </p:cNvCxnSpPr>
            <p:nvPr/>
          </p:nvCxnSpPr>
          <p:spPr bwMode="auto">
            <a:xfrm>
              <a:off x="5300663" y="1485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 name="Oval 10"/>
            <p:cNvSpPr>
              <a:spLocks noChangeArrowheads="1"/>
            </p:cNvSpPr>
            <p:nvPr/>
          </p:nvSpPr>
          <p:spPr bwMode="auto">
            <a:xfrm>
              <a:off x="4752975" y="1219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42" name="AutoShape 11"/>
            <p:cNvCxnSpPr>
              <a:cxnSpLocks noChangeShapeType="1"/>
              <a:stCxn id="41" idx="4"/>
              <a:endCxn id="39" idx="0"/>
            </p:cNvCxnSpPr>
            <p:nvPr/>
          </p:nvCxnSpPr>
          <p:spPr bwMode="auto">
            <a:xfrm>
              <a:off x="5019675" y="1766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3" name="Oval 12"/>
            <p:cNvSpPr>
              <a:spLocks noChangeArrowheads="1"/>
            </p:cNvSpPr>
            <p:nvPr/>
          </p:nvSpPr>
          <p:spPr bwMode="auto">
            <a:xfrm>
              <a:off x="6581775" y="1219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44" name="AutoShape 14"/>
            <p:cNvCxnSpPr>
              <a:cxnSpLocks noChangeShapeType="1"/>
              <a:stCxn id="37" idx="6"/>
              <a:endCxn id="43" idx="2"/>
            </p:cNvCxnSpPr>
            <p:nvPr/>
          </p:nvCxnSpPr>
          <p:spPr bwMode="auto">
            <a:xfrm>
              <a:off x="6215063" y="1485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5" name="AutoShape 16"/>
            <p:cNvCxnSpPr>
              <a:cxnSpLocks noChangeShapeType="1"/>
            </p:cNvCxnSpPr>
            <p:nvPr/>
          </p:nvCxnSpPr>
          <p:spPr bwMode="auto">
            <a:xfrm>
              <a:off x="7115175" y="1485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46" name="Oval 17"/>
            <p:cNvSpPr>
              <a:spLocks noChangeArrowheads="1"/>
            </p:cNvSpPr>
            <p:nvPr/>
          </p:nvSpPr>
          <p:spPr bwMode="auto">
            <a:xfrm>
              <a:off x="5667375" y="2286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sp>
          <p:nvSpPr>
            <p:cNvPr id="47" name="Oval 18"/>
            <p:cNvSpPr>
              <a:spLocks noChangeArrowheads="1"/>
            </p:cNvSpPr>
            <p:nvPr/>
          </p:nvSpPr>
          <p:spPr bwMode="auto">
            <a:xfrm>
              <a:off x="6581775" y="2286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48" name="AutoShape 21"/>
            <p:cNvCxnSpPr>
              <a:cxnSpLocks noChangeShapeType="1"/>
              <a:stCxn id="43" idx="4"/>
              <a:endCxn id="47" idx="0"/>
            </p:cNvCxnSpPr>
            <p:nvPr/>
          </p:nvCxnSpPr>
          <p:spPr bwMode="auto">
            <a:xfrm>
              <a:off x="6848475" y="1766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pSp>
      <p:sp>
        <p:nvSpPr>
          <p:cNvPr id="50" name="Rectangle 2"/>
          <p:cNvSpPr>
            <a:spLocks noGrp="1" noChangeArrowheads="1"/>
          </p:cNvSpPr>
          <p:nvPr>
            <p:ph type="title"/>
          </p:nvPr>
        </p:nvSpPr>
        <p:spPr>
          <a:xfrm>
            <a:off x="0" y="-25400"/>
            <a:ext cx="9525000" cy="1143000"/>
          </a:xfrm>
        </p:spPr>
        <p:txBody>
          <a:bodyPr/>
          <a:lstStyle/>
          <a:p>
            <a:r>
              <a:rPr lang="en-US" dirty="0">
                <a:latin typeface="Calibri"/>
                <a:ea typeface="ＭＳ Ｐゴシック" pitchFamily="34" charset="-128"/>
                <a:cs typeface="Calibri"/>
              </a:rPr>
              <a:t>Chain Rule and HMMs</a:t>
            </a:r>
          </a:p>
        </p:txBody>
      </p:sp>
      <p:pic>
        <p:nvPicPr>
          <p:cNvPr id="3" name="Picture 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62121"/>
            <a:ext cx="12192000" cy="319479"/>
          </a:xfrm>
          <a:prstGeom prst="rect">
            <a:avLst/>
          </a:prstGeom>
        </p:spPr>
      </p:pic>
    </p:spTree>
    <p:extLst>
      <p:ext uri="{BB962C8B-B14F-4D97-AF65-F5344CB8AC3E}">
        <p14:creationId xmlns:p14="http://schemas.microsoft.com/office/powerpoint/2010/main" val="427726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0" y="-25400"/>
            <a:ext cx="9525000" cy="1143000"/>
          </a:xfrm>
        </p:spPr>
        <p:txBody>
          <a:bodyPr/>
          <a:lstStyle/>
          <a:p>
            <a:r>
              <a:rPr lang="en-US" dirty="0">
                <a:latin typeface="Calibri"/>
                <a:ea typeface="ＭＳ Ｐゴシック" pitchFamily="34" charset="-128"/>
                <a:cs typeface="Calibri"/>
              </a:rPr>
              <a:t>Chain Rule and HMMs</a:t>
            </a:r>
          </a:p>
        </p:txBody>
      </p:sp>
      <p:sp>
        <p:nvSpPr>
          <p:cNvPr id="6147" name="Rectangle 3"/>
          <p:cNvSpPr>
            <a:spLocks noGrp="1" noChangeArrowheads="1"/>
          </p:cNvSpPr>
          <p:nvPr>
            <p:ph idx="1"/>
          </p:nvPr>
        </p:nvSpPr>
        <p:spPr>
          <a:xfrm>
            <a:off x="228600" y="1676400"/>
            <a:ext cx="11582400" cy="4800600"/>
          </a:xfrm>
        </p:spPr>
        <p:txBody>
          <a:bodyPr/>
          <a:lstStyle/>
          <a:p>
            <a:pPr>
              <a:lnSpc>
                <a:spcPct val="90000"/>
              </a:lnSpc>
            </a:pPr>
            <a:r>
              <a:rPr lang="en-US" sz="2400" dirty="0">
                <a:latin typeface="Calibri"/>
                <a:ea typeface="ＭＳ Ｐゴシック" pitchFamily="34" charset="-128"/>
                <a:cs typeface="Calibri"/>
              </a:rPr>
              <a:t>From the chain rule, </a:t>
            </a:r>
            <a:r>
              <a:rPr lang="en-US" sz="2400" i="1" dirty="0">
                <a:latin typeface="Calibri"/>
                <a:ea typeface="ＭＳ Ｐゴシック" pitchFamily="34" charset="-128"/>
                <a:cs typeface="Calibri"/>
              </a:rPr>
              <a:t>every</a:t>
            </a:r>
            <a:r>
              <a:rPr lang="en-US" sz="2400" dirty="0">
                <a:latin typeface="Calibri"/>
                <a:ea typeface="ＭＳ Ｐゴシック" pitchFamily="34" charset="-128"/>
                <a:cs typeface="Calibri"/>
              </a:rPr>
              <a:t> joint distribution over                                         can be written as:</a:t>
            </a:r>
          </a:p>
          <a:p>
            <a:pPr>
              <a:lnSpc>
                <a:spcPct val="90000"/>
              </a:lnSpc>
            </a:pPr>
            <a:endParaRPr lang="en-US" sz="24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endParaRPr lang="en-US" sz="1100" dirty="0">
              <a:latin typeface="Calibri"/>
              <a:ea typeface="ＭＳ Ｐゴシック" pitchFamily="34" charset="-128"/>
              <a:cs typeface="Calibri"/>
            </a:endParaRPr>
          </a:p>
          <a:p>
            <a:pPr>
              <a:lnSpc>
                <a:spcPct val="90000"/>
              </a:lnSpc>
            </a:pPr>
            <a:r>
              <a:rPr lang="en-US" sz="2400" i="1" dirty="0">
                <a:latin typeface="Calibri"/>
                <a:ea typeface="ＭＳ Ｐゴシック" pitchFamily="34" charset="-128"/>
                <a:cs typeface="Calibri"/>
              </a:rPr>
              <a:t>Assuming</a:t>
            </a:r>
            <a:r>
              <a:rPr lang="en-US" sz="2400" dirty="0">
                <a:latin typeface="Calibri"/>
                <a:ea typeface="ＭＳ Ｐゴシック" pitchFamily="34" charset="-128"/>
                <a:cs typeface="Calibri"/>
              </a:rPr>
              <a:t> that for all </a:t>
            </a:r>
            <a:r>
              <a:rPr lang="en-US" sz="2400" i="1" dirty="0">
                <a:latin typeface="Calibri"/>
                <a:ea typeface="ＭＳ Ｐゴシック" pitchFamily="34" charset="-128"/>
                <a:cs typeface="Calibri"/>
              </a:rPr>
              <a:t>t</a:t>
            </a:r>
            <a:r>
              <a:rPr lang="en-US" sz="2400" dirty="0">
                <a:latin typeface="Calibri"/>
                <a:ea typeface="ＭＳ Ｐゴシック" pitchFamily="34" charset="-128"/>
                <a:cs typeface="Calibri"/>
              </a:rPr>
              <a:t>: </a:t>
            </a:r>
          </a:p>
          <a:p>
            <a:pPr lvl="1">
              <a:lnSpc>
                <a:spcPct val="90000"/>
              </a:lnSpc>
            </a:pPr>
            <a:r>
              <a:rPr lang="en-US" sz="2000" dirty="0">
                <a:latin typeface="Calibri"/>
                <a:ea typeface="ＭＳ Ｐゴシック" pitchFamily="34" charset="-128"/>
                <a:cs typeface="Calibri"/>
              </a:rPr>
              <a:t>State independent of all past states and all past evidence given the previous state, i.e.: </a:t>
            </a:r>
          </a:p>
          <a:p>
            <a:pPr>
              <a:lnSpc>
                <a:spcPct val="90000"/>
              </a:lnSpc>
            </a:pPr>
            <a:endParaRPr lang="en-US" sz="2400" dirty="0">
              <a:latin typeface="Calibri"/>
              <a:ea typeface="ＭＳ Ｐゴシック" pitchFamily="34" charset="-128"/>
              <a:cs typeface="Calibri"/>
            </a:endParaRPr>
          </a:p>
          <a:p>
            <a:pPr lvl="1">
              <a:lnSpc>
                <a:spcPct val="90000"/>
              </a:lnSpc>
            </a:pPr>
            <a:endParaRPr lang="en-US" sz="2000" dirty="0">
              <a:latin typeface="Calibri"/>
              <a:ea typeface="ＭＳ Ｐゴシック" pitchFamily="34" charset="-128"/>
              <a:cs typeface="Calibri"/>
            </a:endParaRPr>
          </a:p>
          <a:p>
            <a:pPr lvl="1">
              <a:lnSpc>
                <a:spcPct val="90000"/>
              </a:lnSpc>
            </a:pPr>
            <a:r>
              <a:rPr lang="en-US" sz="2000" dirty="0">
                <a:latin typeface="Calibri"/>
                <a:ea typeface="ＭＳ Ｐゴシック" pitchFamily="34" charset="-128"/>
                <a:cs typeface="Calibri"/>
              </a:rPr>
              <a:t>Evidence is independent of all past states and all past evidence given the current state, i.e.:</a:t>
            </a:r>
          </a:p>
          <a:p>
            <a:pPr marL="0" indent="0">
              <a:lnSpc>
                <a:spcPct val="90000"/>
              </a:lnSpc>
              <a:buNone/>
            </a:pPr>
            <a:r>
              <a:rPr lang="en-US" sz="2400" dirty="0">
                <a:latin typeface="Calibri"/>
                <a:ea typeface="ＭＳ Ｐゴシック" pitchFamily="34" charset="-128"/>
                <a:cs typeface="Calibri"/>
              </a:rPr>
              <a:t>    </a:t>
            </a:r>
          </a:p>
          <a:p>
            <a:pPr marL="0" indent="0">
              <a:lnSpc>
                <a:spcPct val="90000"/>
              </a:lnSpc>
              <a:buNone/>
            </a:pPr>
            <a:endParaRPr lang="en-US" sz="1600" dirty="0">
              <a:latin typeface="Calibri"/>
              <a:ea typeface="ＭＳ Ｐゴシック" pitchFamily="34" charset="-128"/>
              <a:cs typeface="Calibri"/>
            </a:endParaRPr>
          </a:p>
          <a:p>
            <a:pPr marL="0" indent="0">
              <a:lnSpc>
                <a:spcPct val="90000"/>
              </a:lnSpc>
              <a:buNone/>
            </a:pPr>
            <a:r>
              <a:rPr lang="en-US" sz="2400" dirty="0">
                <a:latin typeface="Calibri"/>
                <a:ea typeface="ＭＳ Ｐゴシック" pitchFamily="34" charset="-128"/>
                <a:cs typeface="Calibri"/>
              </a:rPr>
              <a:t>      gives us the expression posited on the earlier slide: </a:t>
            </a:r>
          </a:p>
          <a:p>
            <a:pPr lvl="1">
              <a:lnSpc>
                <a:spcPct val="90000"/>
              </a:lnSpc>
            </a:pPr>
            <a:endParaRPr lang="en-US" sz="2400" dirty="0">
              <a:latin typeface="Calibri"/>
              <a:ea typeface="ＭＳ Ｐゴシック" pitchFamily="34" charset="-128"/>
              <a:cs typeface="Calibri"/>
            </a:endParaRPr>
          </a:p>
          <a:p>
            <a:pPr lvl="1">
              <a:lnSpc>
                <a:spcPct val="90000"/>
              </a:lnSpc>
            </a:pPr>
            <a:endParaRPr lang="en-US" sz="1050" dirty="0">
              <a:latin typeface="Calibri"/>
              <a:ea typeface="ＭＳ Ｐゴシック" pitchFamily="34" charset="-128"/>
              <a:cs typeface="Calibri"/>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828800"/>
            <a:ext cx="2527300" cy="271388"/>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207240"/>
            <a:ext cx="11201400" cy="764560"/>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3962400"/>
            <a:ext cx="6618073" cy="374417"/>
          </a:xfrm>
          <a:prstGeom prst="rect">
            <a:avLst/>
          </a:prstGeom>
        </p:spPr>
      </p:pic>
      <p:grpSp>
        <p:nvGrpSpPr>
          <p:cNvPr id="10" name="Group 9"/>
          <p:cNvGrpSpPr/>
          <p:nvPr/>
        </p:nvGrpSpPr>
        <p:grpSpPr>
          <a:xfrm>
            <a:off x="8763000" y="0"/>
            <a:ext cx="3324225" cy="1600200"/>
            <a:chOff x="4752975" y="1219200"/>
            <a:chExt cx="3324225" cy="1600200"/>
          </a:xfrm>
        </p:grpSpPr>
        <p:sp>
          <p:nvSpPr>
            <p:cNvPr id="21" name="Oval 6"/>
            <p:cNvSpPr>
              <a:spLocks noChangeArrowheads="1"/>
            </p:cNvSpPr>
            <p:nvPr/>
          </p:nvSpPr>
          <p:spPr bwMode="auto">
            <a:xfrm>
              <a:off x="5667375" y="1219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2</a:t>
              </a:r>
            </a:p>
          </p:txBody>
        </p:sp>
        <p:cxnSp>
          <p:nvCxnSpPr>
            <p:cNvPr id="22" name="AutoShape 7"/>
            <p:cNvCxnSpPr>
              <a:cxnSpLocks noChangeShapeType="1"/>
              <a:stCxn id="21" idx="4"/>
              <a:endCxn id="30" idx="0"/>
            </p:cNvCxnSpPr>
            <p:nvPr/>
          </p:nvCxnSpPr>
          <p:spPr bwMode="auto">
            <a:xfrm>
              <a:off x="5934075" y="1766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 name="Oval 8"/>
            <p:cNvSpPr>
              <a:spLocks noChangeArrowheads="1"/>
            </p:cNvSpPr>
            <p:nvPr/>
          </p:nvSpPr>
          <p:spPr bwMode="auto">
            <a:xfrm>
              <a:off x="4752975" y="2286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24" name="AutoShape 9"/>
            <p:cNvCxnSpPr>
              <a:cxnSpLocks noChangeShapeType="1"/>
              <a:stCxn id="25" idx="6"/>
              <a:endCxn id="21" idx="2"/>
            </p:cNvCxnSpPr>
            <p:nvPr/>
          </p:nvCxnSpPr>
          <p:spPr bwMode="auto">
            <a:xfrm>
              <a:off x="5300663" y="1485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5" name="Oval 10"/>
            <p:cNvSpPr>
              <a:spLocks noChangeArrowheads="1"/>
            </p:cNvSpPr>
            <p:nvPr/>
          </p:nvSpPr>
          <p:spPr bwMode="auto">
            <a:xfrm>
              <a:off x="4752975" y="1219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26" name="AutoShape 11"/>
            <p:cNvCxnSpPr>
              <a:cxnSpLocks noChangeShapeType="1"/>
              <a:stCxn id="25" idx="4"/>
              <a:endCxn id="23" idx="0"/>
            </p:cNvCxnSpPr>
            <p:nvPr/>
          </p:nvCxnSpPr>
          <p:spPr bwMode="auto">
            <a:xfrm>
              <a:off x="5019675" y="1766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7" name="Oval 12"/>
            <p:cNvSpPr>
              <a:spLocks noChangeArrowheads="1"/>
            </p:cNvSpPr>
            <p:nvPr/>
          </p:nvSpPr>
          <p:spPr bwMode="auto">
            <a:xfrm>
              <a:off x="6581775" y="1219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28" name="AutoShape 14"/>
            <p:cNvCxnSpPr>
              <a:cxnSpLocks noChangeShapeType="1"/>
              <a:stCxn id="21" idx="6"/>
              <a:endCxn id="27" idx="2"/>
            </p:cNvCxnSpPr>
            <p:nvPr/>
          </p:nvCxnSpPr>
          <p:spPr bwMode="auto">
            <a:xfrm>
              <a:off x="6215063" y="1485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9" name="AutoShape 16"/>
            <p:cNvCxnSpPr>
              <a:cxnSpLocks noChangeShapeType="1"/>
            </p:cNvCxnSpPr>
            <p:nvPr/>
          </p:nvCxnSpPr>
          <p:spPr bwMode="auto">
            <a:xfrm>
              <a:off x="7115175" y="1485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0" name="Oval 17"/>
            <p:cNvSpPr>
              <a:spLocks noChangeArrowheads="1"/>
            </p:cNvSpPr>
            <p:nvPr/>
          </p:nvSpPr>
          <p:spPr bwMode="auto">
            <a:xfrm>
              <a:off x="5667375" y="2286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sp>
          <p:nvSpPr>
            <p:cNvPr id="31" name="Oval 18"/>
            <p:cNvSpPr>
              <a:spLocks noChangeArrowheads="1"/>
            </p:cNvSpPr>
            <p:nvPr/>
          </p:nvSpPr>
          <p:spPr bwMode="auto">
            <a:xfrm>
              <a:off x="6581775" y="2286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32" name="AutoShape 21"/>
            <p:cNvCxnSpPr>
              <a:cxnSpLocks noChangeShapeType="1"/>
              <a:stCxn id="27" idx="4"/>
              <a:endCxn id="31" idx="0"/>
            </p:cNvCxnSpPr>
            <p:nvPr/>
          </p:nvCxnSpPr>
          <p:spPr bwMode="auto">
            <a:xfrm>
              <a:off x="6848475" y="1766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pSp>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7469" y="4972050"/>
            <a:ext cx="6945531" cy="361950"/>
          </a:xfrm>
          <a:prstGeom prst="rect">
            <a:avLst/>
          </a:prstGeom>
        </p:spPr>
      </p:pic>
      <p:pic>
        <p:nvPicPr>
          <p:cNvPr id="35" name="Picture 3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5929244"/>
            <a:ext cx="9296400" cy="928756"/>
          </a:xfrm>
          <a:prstGeom prst="rect">
            <a:avLst/>
          </a:prstGeom>
        </p:spPr>
      </p:pic>
    </p:spTree>
    <p:extLst>
      <p:ext uri="{BB962C8B-B14F-4D97-AF65-F5344CB8AC3E}">
        <p14:creationId xmlns:p14="http://schemas.microsoft.com/office/powerpoint/2010/main" val="101998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a:t>Two variables are </a:t>
            </a:r>
            <a:r>
              <a:rPr lang="en-US" sz="2000" i="1" dirty="0"/>
              <a:t>independent</a:t>
            </a:r>
            <a:r>
              <a:rPr lang="en-US" sz="2000" dirty="0"/>
              <a:t> in a joint distribution if:</a:t>
            </a:r>
          </a:p>
          <a:p>
            <a:pPr lvl="1" eaLnBrk="1" hangingPunct="1">
              <a:lnSpc>
                <a:spcPct val="90000"/>
              </a:lnSpc>
            </a:pPr>
            <a:endParaRPr lang="en-US" sz="1800" dirty="0"/>
          </a:p>
          <a:p>
            <a:pPr lvl="1" eaLnBrk="1" hangingPunct="1">
              <a:lnSpc>
                <a:spcPct val="90000"/>
              </a:lnSpc>
            </a:pPr>
            <a:endParaRPr lang="en-US" sz="1800" dirty="0"/>
          </a:p>
          <a:p>
            <a:pPr lvl="1" eaLnBrk="1" hangingPunct="1">
              <a:lnSpc>
                <a:spcPct val="90000"/>
              </a:lnSpc>
            </a:pPr>
            <a:endParaRPr lang="en-US" sz="1800" dirty="0"/>
          </a:p>
          <a:p>
            <a:pPr lvl="1" eaLnBrk="1" hangingPunct="1">
              <a:lnSpc>
                <a:spcPct val="90000"/>
              </a:lnSpc>
            </a:pPr>
            <a:endParaRPr lang="en-US" sz="1800" dirty="0"/>
          </a:p>
          <a:p>
            <a:pPr lvl="1" eaLnBrk="1" hangingPunct="1">
              <a:lnSpc>
                <a:spcPct val="90000"/>
              </a:lnSpc>
            </a:pPr>
            <a:endParaRPr lang="en-US" sz="1800" dirty="0"/>
          </a:p>
          <a:p>
            <a:pPr lvl="1" eaLnBrk="1" hangingPunct="1">
              <a:lnSpc>
                <a:spcPct val="90000"/>
              </a:lnSpc>
            </a:pPr>
            <a:r>
              <a:rPr lang="en-US" sz="1800" dirty="0"/>
              <a:t>Says the joint distribution </a:t>
            </a:r>
            <a:r>
              <a:rPr lang="en-US" sz="1800" i="1" dirty="0"/>
              <a:t>factors</a:t>
            </a:r>
            <a:r>
              <a:rPr lang="en-US" sz="1800" dirty="0"/>
              <a:t> into a product of two simple ones</a:t>
            </a:r>
          </a:p>
          <a:p>
            <a:pPr lvl="1" eaLnBrk="1" hangingPunct="1">
              <a:lnSpc>
                <a:spcPct val="90000"/>
              </a:lnSpc>
            </a:pPr>
            <a:r>
              <a:rPr lang="en-US" sz="1800" dirty="0"/>
              <a:t>Usually variables aren’t independent!</a:t>
            </a:r>
          </a:p>
          <a:p>
            <a:pPr eaLnBrk="1" hangingPunct="1">
              <a:lnSpc>
                <a:spcPct val="90000"/>
              </a:lnSpc>
            </a:pPr>
            <a:endParaRPr lang="en-US" sz="2000" dirty="0"/>
          </a:p>
          <a:p>
            <a:pPr eaLnBrk="1" hangingPunct="1">
              <a:lnSpc>
                <a:spcPct val="90000"/>
              </a:lnSpc>
            </a:pPr>
            <a:r>
              <a:rPr lang="en-US" sz="2000" dirty="0"/>
              <a:t>Can use independence as a </a:t>
            </a:r>
            <a:r>
              <a:rPr lang="en-US" sz="2000" i="1" dirty="0"/>
              <a:t>modeling assumption</a:t>
            </a:r>
          </a:p>
          <a:p>
            <a:pPr lvl="1" eaLnBrk="1" hangingPunct="1">
              <a:lnSpc>
                <a:spcPct val="90000"/>
              </a:lnSpc>
            </a:pPr>
            <a:r>
              <a:rPr lang="en-US" sz="1800" dirty="0"/>
              <a:t>Independence can be a simplifying assumption</a:t>
            </a:r>
          </a:p>
          <a:p>
            <a:pPr lvl="1" eaLnBrk="1" hangingPunct="1">
              <a:lnSpc>
                <a:spcPct val="90000"/>
              </a:lnSpc>
            </a:pPr>
            <a:r>
              <a:rPr lang="en-US" sz="1800" i="1" dirty="0"/>
              <a:t>Empirical  </a:t>
            </a:r>
            <a:r>
              <a:rPr lang="en-US" sz="1800" dirty="0"/>
              <a:t>joint distributions: at best “close” to independent</a:t>
            </a:r>
          </a:p>
          <a:p>
            <a:pPr lvl="1" eaLnBrk="1" hangingPunct="1">
              <a:lnSpc>
                <a:spcPct val="90000"/>
              </a:lnSpc>
            </a:pPr>
            <a:r>
              <a:rPr lang="en-US" sz="1800" dirty="0"/>
              <a:t>What could we assume for {Weather, Traffic, Cavity}?</a:t>
            </a:r>
          </a:p>
          <a:p>
            <a:pPr eaLnBrk="1" hangingPunct="1">
              <a:lnSpc>
                <a:spcPct val="90000"/>
              </a:lnSpc>
            </a:pPr>
            <a:endParaRPr lang="en-US" sz="2000" dirty="0"/>
          </a:p>
          <a:p>
            <a:pPr eaLnBrk="1" hangingPunct="1">
              <a:lnSpc>
                <a:spcPct val="90000"/>
              </a:lnSpc>
            </a:pPr>
            <a:r>
              <a:rPr lang="en-US" sz="2000" dirty="0"/>
              <a:t>Independence is like something from CSPs: what?</a:t>
            </a:r>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809403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147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Implied Conditional Independencies</a:t>
            </a:r>
          </a:p>
        </p:txBody>
      </p:sp>
      <p:sp>
        <p:nvSpPr>
          <p:cNvPr id="3" name="Content Placeholder 2"/>
          <p:cNvSpPr>
            <a:spLocks noGrp="1"/>
          </p:cNvSpPr>
          <p:nvPr>
            <p:ph idx="1"/>
          </p:nvPr>
        </p:nvSpPr>
        <p:spPr>
          <a:xfrm>
            <a:off x="228600" y="3124200"/>
            <a:ext cx="11963400" cy="3001964"/>
          </a:xfrm>
        </p:spPr>
        <p:txBody>
          <a:bodyPr/>
          <a:lstStyle/>
          <a:p>
            <a:r>
              <a:rPr lang="en-US" dirty="0">
                <a:latin typeface="Calibri"/>
                <a:cs typeface="Calibri"/>
              </a:rPr>
              <a:t>Many implied conditional independencies, e.g.,</a:t>
            </a:r>
          </a:p>
          <a:p>
            <a:endParaRPr lang="en-US" dirty="0">
              <a:latin typeface="Calibri"/>
              <a:cs typeface="Calibri"/>
            </a:endParaRPr>
          </a:p>
          <a:p>
            <a:r>
              <a:rPr lang="en-US" dirty="0">
                <a:latin typeface="Calibri"/>
                <a:cs typeface="Calibri"/>
              </a:rPr>
              <a:t>To prove them</a:t>
            </a:r>
          </a:p>
          <a:p>
            <a:pPr lvl="1"/>
            <a:r>
              <a:rPr lang="en-US" dirty="0">
                <a:latin typeface="Calibri"/>
                <a:cs typeface="Calibri"/>
              </a:rPr>
              <a:t>Approach 1: follow similar (algebraic) approach to what we did in the Markov models lecture</a:t>
            </a:r>
          </a:p>
          <a:p>
            <a:pPr lvl="1"/>
            <a:r>
              <a:rPr lang="en-US" dirty="0">
                <a:latin typeface="Calibri"/>
                <a:cs typeface="Calibri"/>
              </a:rPr>
              <a:t>Approach 2: directly from the graph structure (3 lectures from now)</a:t>
            </a:r>
          </a:p>
          <a:p>
            <a:pPr lvl="2"/>
            <a:r>
              <a:rPr lang="en-US" dirty="0">
                <a:latin typeface="Calibri"/>
                <a:cs typeface="Calibri"/>
              </a:rPr>
              <a:t>Intuition: If path between U and V goes through W, then</a:t>
            </a:r>
          </a:p>
        </p:txBody>
      </p:sp>
      <p:grpSp>
        <p:nvGrpSpPr>
          <p:cNvPr id="16" name="Group 15"/>
          <p:cNvGrpSpPr/>
          <p:nvPr/>
        </p:nvGrpSpPr>
        <p:grpSpPr>
          <a:xfrm>
            <a:off x="4572000" y="1219200"/>
            <a:ext cx="3324225" cy="1600200"/>
            <a:chOff x="4752975" y="1219200"/>
            <a:chExt cx="3324225" cy="1600200"/>
          </a:xfrm>
        </p:grpSpPr>
        <p:sp>
          <p:nvSpPr>
            <p:cNvPr id="17" name="Oval 6"/>
            <p:cNvSpPr>
              <a:spLocks noChangeArrowheads="1"/>
            </p:cNvSpPr>
            <p:nvPr/>
          </p:nvSpPr>
          <p:spPr bwMode="auto">
            <a:xfrm>
              <a:off x="5667375" y="1219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2</a:t>
              </a:r>
            </a:p>
          </p:txBody>
        </p:sp>
        <p:cxnSp>
          <p:nvCxnSpPr>
            <p:cNvPr id="18" name="AutoShape 7"/>
            <p:cNvCxnSpPr>
              <a:cxnSpLocks noChangeShapeType="1"/>
              <a:stCxn id="17" idx="4"/>
              <a:endCxn id="26" idx="0"/>
            </p:cNvCxnSpPr>
            <p:nvPr/>
          </p:nvCxnSpPr>
          <p:spPr bwMode="auto">
            <a:xfrm>
              <a:off x="5934075" y="1766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 name="Oval 8"/>
            <p:cNvSpPr>
              <a:spLocks noChangeArrowheads="1"/>
            </p:cNvSpPr>
            <p:nvPr/>
          </p:nvSpPr>
          <p:spPr bwMode="auto">
            <a:xfrm>
              <a:off x="4752975" y="2286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20" name="AutoShape 9"/>
            <p:cNvCxnSpPr>
              <a:cxnSpLocks noChangeShapeType="1"/>
              <a:stCxn id="21" idx="6"/>
              <a:endCxn id="17" idx="2"/>
            </p:cNvCxnSpPr>
            <p:nvPr/>
          </p:nvCxnSpPr>
          <p:spPr bwMode="auto">
            <a:xfrm>
              <a:off x="5300663" y="1485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1" name="Oval 10"/>
            <p:cNvSpPr>
              <a:spLocks noChangeArrowheads="1"/>
            </p:cNvSpPr>
            <p:nvPr/>
          </p:nvSpPr>
          <p:spPr bwMode="auto">
            <a:xfrm>
              <a:off x="4752975" y="1219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22" name="AutoShape 11"/>
            <p:cNvCxnSpPr>
              <a:cxnSpLocks noChangeShapeType="1"/>
              <a:stCxn id="21" idx="4"/>
              <a:endCxn id="19" idx="0"/>
            </p:cNvCxnSpPr>
            <p:nvPr/>
          </p:nvCxnSpPr>
          <p:spPr bwMode="auto">
            <a:xfrm>
              <a:off x="5019675" y="1766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 name="Oval 12"/>
            <p:cNvSpPr>
              <a:spLocks noChangeArrowheads="1"/>
            </p:cNvSpPr>
            <p:nvPr/>
          </p:nvSpPr>
          <p:spPr bwMode="auto">
            <a:xfrm>
              <a:off x="6581775" y="1219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24" name="AutoShape 14"/>
            <p:cNvCxnSpPr>
              <a:cxnSpLocks noChangeShapeType="1"/>
              <a:stCxn id="17" idx="6"/>
              <a:endCxn id="23" idx="2"/>
            </p:cNvCxnSpPr>
            <p:nvPr/>
          </p:nvCxnSpPr>
          <p:spPr bwMode="auto">
            <a:xfrm>
              <a:off x="6215063" y="1485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16"/>
            <p:cNvCxnSpPr>
              <a:cxnSpLocks noChangeShapeType="1"/>
            </p:cNvCxnSpPr>
            <p:nvPr/>
          </p:nvCxnSpPr>
          <p:spPr bwMode="auto">
            <a:xfrm>
              <a:off x="7115175" y="1485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26" name="Oval 17"/>
            <p:cNvSpPr>
              <a:spLocks noChangeArrowheads="1"/>
            </p:cNvSpPr>
            <p:nvPr/>
          </p:nvSpPr>
          <p:spPr bwMode="auto">
            <a:xfrm>
              <a:off x="5667375" y="2286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sp>
          <p:nvSpPr>
            <p:cNvPr id="27" name="Oval 18"/>
            <p:cNvSpPr>
              <a:spLocks noChangeArrowheads="1"/>
            </p:cNvSpPr>
            <p:nvPr/>
          </p:nvSpPr>
          <p:spPr bwMode="auto">
            <a:xfrm>
              <a:off x="6581775" y="22860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28" name="AutoShape 21"/>
            <p:cNvCxnSpPr>
              <a:cxnSpLocks noChangeShapeType="1"/>
              <a:stCxn id="23" idx="4"/>
              <a:endCxn id="27" idx="0"/>
            </p:cNvCxnSpPr>
            <p:nvPr/>
          </p:nvCxnSpPr>
          <p:spPr bwMode="auto">
            <a:xfrm>
              <a:off x="6848475" y="1766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829050"/>
            <a:ext cx="4713073" cy="438150"/>
          </a:xfrm>
          <a:prstGeom prst="rect">
            <a:avLst/>
          </a:prstGeom>
        </p:spPr>
      </p:pic>
      <p:pic>
        <p:nvPicPr>
          <p:cNvPr id="29" name="Picture 2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6400800"/>
            <a:ext cx="1736811" cy="349250"/>
          </a:xfrm>
          <a:prstGeom prst="rect">
            <a:avLst/>
          </a:prstGeom>
        </p:spPr>
      </p:pic>
      <p:sp>
        <p:nvSpPr>
          <p:cNvPr id="30" name="TextBox 29"/>
          <p:cNvSpPr txBox="1"/>
          <p:nvPr/>
        </p:nvSpPr>
        <p:spPr>
          <a:xfrm>
            <a:off x="10287000" y="6367046"/>
            <a:ext cx="1980931"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[Some </a:t>
            </a:r>
            <a:r>
              <a:rPr kumimoji="0" lang="en-US" sz="1600" b="0" i="0" u="none" strike="noStrike" kern="1200" cap="none" spc="0" normalizeH="0" baseline="0" noProof="0" dirty="0" err="1">
                <a:ln>
                  <a:noFill/>
                </a:ln>
                <a:solidFill>
                  <a:srgbClr val="000000"/>
                </a:solidFill>
                <a:effectLst/>
                <a:uLnTx/>
                <a:uFillTx/>
                <a:latin typeface="Calibri"/>
                <a:ea typeface="ＭＳ Ｐゴシック" pitchFamily="34" charset="-128"/>
                <a:cs typeface="Calibri"/>
              </a:rPr>
              <a:t>fineprint</a:t>
            </a:r>
            <a:r>
              <a:rPr kumimoji="0" lang="en-US" sz="16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 later]</a:t>
            </a:r>
          </a:p>
        </p:txBody>
      </p:sp>
    </p:spTree>
    <p:extLst>
      <p:ext uri="{BB962C8B-B14F-4D97-AF65-F5344CB8AC3E}">
        <p14:creationId xmlns:p14="http://schemas.microsoft.com/office/powerpoint/2010/main" val="1039634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HMMs Recap</a:t>
            </a:r>
          </a:p>
        </p:txBody>
      </p:sp>
      <p:sp>
        <p:nvSpPr>
          <p:cNvPr id="3" name="Content Placeholder 2"/>
          <p:cNvSpPr>
            <a:spLocks noGrp="1"/>
          </p:cNvSpPr>
          <p:nvPr>
            <p:ph idx="1"/>
          </p:nvPr>
        </p:nvSpPr>
        <p:spPr/>
        <p:txBody>
          <a:bodyPr/>
          <a:lstStyle/>
          <a:p>
            <a:r>
              <a:rPr lang="en-US" dirty="0">
                <a:latin typeface="Calibri"/>
                <a:cs typeface="Calibri"/>
              </a:rPr>
              <a:t>Explicit assumption for all   </a:t>
            </a:r>
            <a:r>
              <a:rPr lang="en-US" i="1" dirty="0">
                <a:latin typeface="Calibri"/>
                <a:cs typeface="Calibri"/>
              </a:rPr>
              <a:t>t</a:t>
            </a:r>
            <a:r>
              <a:rPr lang="en-US" dirty="0">
                <a:latin typeface="Calibri"/>
                <a:cs typeface="Calibri"/>
              </a:rPr>
              <a:t> :</a:t>
            </a:r>
          </a:p>
          <a:p>
            <a:r>
              <a:rPr lang="en-US" dirty="0">
                <a:latin typeface="Calibri"/>
                <a:cs typeface="Calibri"/>
              </a:rPr>
              <a:t>Consequence, joint distribution can be written as: </a:t>
            </a:r>
          </a:p>
          <a:p>
            <a:endParaRPr lang="en-US" dirty="0">
              <a:latin typeface="Calibri"/>
              <a:cs typeface="Calibri"/>
            </a:endParaRPr>
          </a:p>
          <a:p>
            <a:endParaRPr lang="en-US" dirty="0">
              <a:latin typeface="Calibri"/>
              <a:cs typeface="Calibri"/>
            </a:endParaRPr>
          </a:p>
          <a:p>
            <a:endParaRPr lang="en-US" sz="1800" dirty="0">
              <a:latin typeface="Calibri"/>
              <a:cs typeface="Calibri"/>
            </a:endParaRPr>
          </a:p>
          <a:p>
            <a:endParaRPr lang="en-US" sz="1000" dirty="0">
              <a:latin typeface="Calibri"/>
              <a:cs typeface="Calibri"/>
            </a:endParaRPr>
          </a:p>
          <a:p>
            <a:r>
              <a:rPr lang="en-US" dirty="0">
                <a:latin typeface="Calibri"/>
                <a:cs typeface="Calibri"/>
              </a:rPr>
              <a:t>Implied conditional independencies:</a:t>
            </a:r>
          </a:p>
          <a:p>
            <a:pPr lvl="1"/>
            <a:r>
              <a:rPr lang="en-US" dirty="0">
                <a:latin typeface="Calibri"/>
                <a:cs typeface="Calibri"/>
              </a:rPr>
              <a:t>Past variables independent of future variables given the present</a:t>
            </a:r>
          </a:p>
          <a:p>
            <a:pPr marL="457176" lvl="1" indent="0">
              <a:buNone/>
            </a:pPr>
            <a:r>
              <a:rPr lang="en-US" dirty="0">
                <a:latin typeface="Calibri"/>
                <a:cs typeface="Calibri"/>
              </a:rPr>
              <a:t>i.e., if                     or                      then:</a:t>
            </a:r>
          </a:p>
          <a:p>
            <a:r>
              <a:rPr lang="en-US" dirty="0">
                <a:latin typeface="Calibri"/>
                <a:cs typeface="Calibri"/>
              </a:rPr>
              <a:t>Additional explicit assumption:                         is the same for all </a:t>
            </a:r>
            <a:r>
              <a:rPr lang="en-US" i="1" dirty="0">
                <a:latin typeface="Calibri"/>
                <a:cs typeface="Calibri"/>
              </a:rPr>
              <a:t>t</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524000"/>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4320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410200"/>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950" y="5505450"/>
            <a:ext cx="1282700" cy="21590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4150" y="5480050"/>
            <a:ext cx="1282700" cy="21590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64250"/>
            <a:ext cx="1843012" cy="336550"/>
          </a:xfrm>
          <a:prstGeom prst="rect">
            <a:avLst/>
          </a:prstGeom>
        </p:spPr>
      </p:pic>
    </p:spTree>
    <p:extLst>
      <p:ext uri="{BB962C8B-B14F-4D97-AF65-F5344CB8AC3E}">
        <p14:creationId xmlns:p14="http://schemas.microsoft.com/office/powerpoint/2010/main" val="1051588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latin typeface="Calibri"/>
                <a:ea typeface="ＭＳ Ｐゴシック" pitchFamily="34" charset="-128"/>
                <a:cs typeface="Calibri"/>
              </a:rPr>
              <a:t>Conditional Independence</a:t>
            </a:r>
          </a:p>
        </p:txBody>
      </p:sp>
      <p:sp>
        <p:nvSpPr>
          <p:cNvPr id="1173507" name="Rectangle 3"/>
          <p:cNvSpPr>
            <a:spLocks noGrp="1" noChangeArrowheads="1"/>
          </p:cNvSpPr>
          <p:nvPr>
            <p:ph idx="1"/>
          </p:nvPr>
        </p:nvSpPr>
        <p:spPr>
          <a:xfrm>
            <a:off x="1066800" y="1397001"/>
            <a:ext cx="10896600" cy="4729164"/>
          </a:xfrm>
        </p:spPr>
        <p:txBody>
          <a:bodyPr/>
          <a:lstStyle/>
          <a:p>
            <a:pPr>
              <a:lnSpc>
                <a:spcPct val="80000"/>
              </a:lnSpc>
            </a:pPr>
            <a:r>
              <a:rPr lang="en-US" sz="2400" dirty="0">
                <a:latin typeface="Calibri"/>
                <a:ea typeface="ＭＳ Ｐゴシック" pitchFamily="34" charset="-128"/>
                <a:cs typeface="Calibri"/>
              </a:rPr>
              <a:t>HMMs have two important independence properties:</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Markov hidden process: future depends on past via the present</a:t>
            </a:r>
          </a:p>
          <a:p>
            <a:pPr lvl="5">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Current observation independent of all else given current state</a:t>
            </a: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6">
              <a:lnSpc>
                <a:spcPct val="80000"/>
              </a:lnSpc>
            </a:pPr>
            <a:endParaRPr lang="en-US" sz="1200" dirty="0">
              <a:latin typeface="Calibri"/>
              <a:ea typeface="ＭＳ Ｐゴシック" pitchFamily="34" charset="-128"/>
              <a:cs typeface="Calibri"/>
            </a:endParaRPr>
          </a:p>
          <a:p>
            <a:pPr>
              <a:lnSpc>
                <a:spcPct val="80000"/>
              </a:lnSpc>
            </a:pPr>
            <a:r>
              <a:rPr lang="en-US" sz="2400" dirty="0">
                <a:latin typeface="Calibri"/>
                <a:ea typeface="ＭＳ Ｐゴシック" pitchFamily="34" charset="-128"/>
                <a:cs typeface="Calibri"/>
              </a:rPr>
              <a:t>Quiz: does this mean that evidence variables are guaranteed to be independent?</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[No, they tend to correlated by the hidden state]</a:t>
            </a:r>
          </a:p>
        </p:txBody>
      </p:sp>
      <p:sp>
        <p:nvSpPr>
          <p:cNvPr id="41987" name="Oval 4"/>
          <p:cNvSpPr>
            <a:spLocks noChangeArrowheads="1"/>
          </p:cNvSpPr>
          <p:nvPr/>
        </p:nvSpPr>
        <p:spPr bwMode="auto">
          <a:xfrm>
            <a:off x="7848600" y="3200400"/>
            <a:ext cx="533400"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FFFFFF"/>
                </a:solidFill>
                <a:effectLst/>
                <a:uLnTx/>
                <a:uFillTx/>
                <a:latin typeface="Calibri"/>
                <a:ea typeface="ＭＳ Ｐゴシック" pitchFamily="34" charset="-128"/>
                <a:cs typeface="Calibri"/>
              </a:rPr>
              <a:t>5</a:t>
            </a:r>
          </a:p>
        </p:txBody>
      </p:sp>
      <p:cxnSp>
        <p:nvCxnSpPr>
          <p:cNvPr id="41988" name="AutoShape 5"/>
          <p:cNvCxnSpPr>
            <a:cxnSpLocks noChangeShapeType="1"/>
            <a:stCxn id="41987" idx="4"/>
            <a:endCxn id="42003" idx="0"/>
          </p:cNvCxnSpPr>
          <p:nvPr/>
        </p:nvCxnSpPr>
        <p:spPr bwMode="auto">
          <a:xfrm>
            <a:off x="8115300" y="37480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41989" name="Oval 6"/>
          <p:cNvSpPr>
            <a:spLocks noChangeArrowheads="1"/>
          </p:cNvSpPr>
          <p:nvPr/>
        </p:nvSpPr>
        <p:spPr bwMode="auto">
          <a:xfrm>
            <a:off x="4495800" y="32004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cxnSp>
        <p:nvCxnSpPr>
          <p:cNvPr id="41990" name="AutoShape 7"/>
          <p:cNvCxnSpPr>
            <a:cxnSpLocks noChangeShapeType="1"/>
            <a:stCxn id="41989" idx="4"/>
            <a:endCxn id="42000" idx="0"/>
          </p:cNvCxnSpPr>
          <p:nvPr/>
        </p:nvCxnSpPr>
        <p:spPr bwMode="auto">
          <a:xfrm>
            <a:off x="47625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1" name="Oval 8"/>
          <p:cNvSpPr>
            <a:spLocks noChangeArrowheads="1"/>
          </p:cNvSpPr>
          <p:nvPr/>
        </p:nvSpPr>
        <p:spPr bwMode="auto">
          <a:xfrm>
            <a:off x="3581400" y="4267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41992" name="AutoShape 9"/>
          <p:cNvCxnSpPr>
            <a:cxnSpLocks noChangeShapeType="1"/>
            <a:stCxn id="41993" idx="6"/>
            <a:endCxn id="41989" idx="2"/>
          </p:cNvCxnSpPr>
          <p:nvPr/>
        </p:nvCxnSpPr>
        <p:spPr bwMode="auto">
          <a:xfrm>
            <a:off x="41290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3" name="Oval 10"/>
          <p:cNvSpPr>
            <a:spLocks noChangeArrowheads="1"/>
          </p:cNvSpPr>
          <p:nvPr/>
        </p:nvSpPr>
        <p:spPr bwMode="auto">
          <a:xfrm>
            <a:off x="3581400" y="32004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41994" name="AutoShape 11"/>
          <p:cNvCxnSpPr>
            <a:cxnSpLocks noChangeShapeType="1"/>
            <a:stCxn id="41993" idx="4"/>
            <a:endCxn id="41991" idx="0"/>
          </p:cNvCxnSpPr>
          <p:nvPr/>
        </p:nvCxnSpPr>
        <p:spPr bwMode="auto">
          <a:xfrm>
            <a:off x="38481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5" name="Oval 12"/>
          <p:cNvSpPr>
            <a:spLocks noChangeArrowheads="1"/>
          </p:cNvSpPr>
          <p:nvPr/>
        </p:nvSpPr>
        <p:spPr bwMode="auto">
          <a:xfrm>
            <a:off x="5410200" y="32004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cxnSp>
        <p:nvCxnSpPr>
          <p:cNvPr id="41996" name="AutoShape 13"/>
          <p:cNvCxnSpPr>
            <a:cxnSpLocks noChangeShapeType="1"/>
            <a:stCxn id="41995" idx="6"/>
            <a:endCxn id="41998" idx="2"/>
          </p:cNvCxnSpPr>
          <p:nvPr/>
        </p:nvCxnSpPr>
        <p:spPr bwMode="auto">
          <a:xfrm>
            <a:off x="59578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1997" name="AutoShape 14"/>
          <p:cNvCxnSpPr>
            <a:cxnSpLocks noChangeShapeType="1"/>
            <a:stCxn id="41989" idx="6"/>
            <a:endCxn id="41995" idx="2"/>
          </p:cNvCxnSpPr>
          <p:nvPr/>
        </p:nvCxnSpPr>
        <p:spPr bwMode="auto">
          <a:xfrm>
            <a:off x="50434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8" name="Oval 15"/>
          <p:cNvSpPr>
            <a:spLocks noChangeArrowheads="1"/>
          </p:cNvSpPr>
          <p:nvPr/>
        </p:nvSpPr>
        <p:spPr bwMode="auto">
          <a:xfrm>
            <a:off x="6324600" y="32004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4</a:t>
            </a:r>
          </a:p>
        </p:txBody>
      </p:sp>
      <p:cxnSp>
        <p:nvCxnSpPr>
          <p:cNvPr id="41999" name="AutoShape 16"/>
          <p:cNvCxnSpPr>
            <a:cxnSpLocks noChangeShapeType="1"/>
            <a:stCxn id="41998" idx="6"/>
            <a:endCxn id="41987" idx="2"/>
          </p:cNvCxnSpPr>
          <p:nvPr/>
        </p:nvCxnSpPr>
        <p:spPr bwMode="auto">
          <a:xfrm>
            <a:off x="6872288" y="34671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42000" name="Oval 17"/>
          <p:cNvSpPr>
            <a:spLocks noChangeArrowheads="1"/>
          </p:cNvSpPr>
          <p:nvPr/>
        </p:nvSpPr>
        <p:spPr bwMode="auto">
          <a:xfrm>
            <a:off x="4495800" y="4267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sp>
        <p:nvSpPr>
          <p:cNvPr id="42001" name="Oval 18"/>
          <p:cNvSpPr>
            <a:spLocks noChangeArrowheads="1"/>
          </p:cNvSpPr>
          <p:nvPr/>
        </p:nvSpPr>
        <p:spPr bwMode="auto">
          <a:xfrm>
            <a:off x="5410200" y="4267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3</a:t>
            </a:r>
          </a:p>
        </p:txBody>
      </p:sp>
      <p:sp>
        <p:nvSpPr>
          <p:cNvPr id="42002" name="Oval 19"/>
          <p:cNvSpPr>
            <a:spLocks noChangeArrowheads="1"/>
          </p:cNvSpPr>
          <p:nvPr/>
        </p:nvSpPr>
        <p:spPr bwMode="auto">
          <a:xfrm>
            <a:off x="6324600" y="42672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4</a:t>
            </a:r>
          </a:p>
        </p:txBody>
      </p:sp>
      <p:sp>
        <p:nvSpPr>
          <p:cNvPr id="42003" name="Oval 20"/>
          <p:cNvSpPr>
            <a:spLocks noChangeArrowheads="1"/>
          </p:cNvSpPr>
          <p:nvPr/>
        </p:nvSpPr>
        <p:spPr bwMode="auto">
          <a:xfrm>
            <a:off x="7848600" y="4267200"/>
            <a:ext cx="533400" cy="533400"/>
          </a:xfrm>
          <a:prstGeom prst="ellipse">
            <a:avLst/>
          </a:prstGeom>
          <a:solidFill>
            <a:schemeClr val="bg1"/>
          </a:solidFill>
          <a:ln w="28575">
            <a:solidFill>
              <a:schemeClr val="bg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FFFFFF"/>
                </a:solidFill>
                <a:effectLst/>
                <a:uLnTx/>
                <a:uFillTx/>
                <a:latin typeface="Calibri"/>
                <a:ea typeface="ＭＳ Ｐゴシック" pitchFamily="34" charset="-128"/>
                <a:cs typeface="Calibri"/>
              </a:rPr>
              <a:t>5</a:t>
            </a:r>
          </a:p>
        </p:txBody>
      </p:sp>
      <p:cxnSp>
        <p:nvCxnSpPr>
          <p:cNvPr id="42004" name="AutoShape 21"/>
          <p:cNvCxnSpPr>
            <a:cxnSpLocks noChangeShapeType="1"/>
            <a:stCxn id="41995" idx="4"/>
            <a:endCxn id="42001" idx="0"/>
          </p:cNvCxnSpPr>
          <p:nvPr/>
        </p:nvCxnSpPr>
        <p:spPr bwMode="auto">
          <a:xfrm>
            <a:off x="56769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2005" name="AutoShape 22"/>
          <p:cNvCxnSpPr>
            <a:cxnSpLocks noChangeShapeType="1"/>
            <a:stCxn id="41998" idx="4"/>
            <a:endCxn id="42002" idx="0"/>
          </p:cNvCxnSpPr>
          <p:nvPr/>
        </p:nvCxnSpPr>
        <p:spPr bwMode="auto">
          <a:xfrm>
            <a:off x="65913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350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ea typeface="ＭＳ Ｐゴシック" pitchFamily="34" charset="-128"/>
              </a:rPr>
              <a:t>Real HMM Examples</a:t>
            </a:r>
          </a:p>
        </p:txBody>
      </p:sp>
      <p:sp>
        <p:nvSpPr>
          <p:cNvPr id="43010" name="Rectangle 3"/>
          <p:cNvSpPr>
            <a:spLocks noGrp="1" noChangeArrowheads="1"/>
          </p:cNvSpPr>
          <p:nvPr>
            <p:ph idx="1"/>
          </p:nvPr>
        </p:nvSpPr>
        <p:spPr>
          <a:xfrm>
            <a:off x="1447800" y="1397001"/>
            <a:ext cx="10337800" cy="4729164"/>
          </a:xfrm>
        </p:spPr>
        <p:txBody>
          <a:bodyPr/>
          <a:lstStyle/>
          <a:p>
            <a:pPr>
              <a:lnSpc>
                <a:spcPct val="90000"/>
              </a:lnSpc>
            </a:pPr>
            <a:r>
              <a:rPr lang="en-US" sz="2400" dirty="0">
                <a:ea typeface="ＭＳ Ｐゴシック" pitchFamily="34" charset="-128"/>
              </a:rPr>
              <a:t>Speech recognition HMMs:</a:t>
            </a:r>
          </a:p>
          <a:p>
            <a:pPr lvl="1">
              <a:lnSpc>
                <a:spcPct val="90000"/>
              </a:lnSpc>
            </a:pPr>
            <a:r>
              <a:rPr lang="en-US" sz="2000" dirty="0">
                <a:ea typeface="ＭＳ Ｐゴシック" pitchFamily="34" charset="-128"/>
              </a:rPr>
              <a:t>Observations are acoustic signals (continuous valued)</a:t>
            </a:r>
          </a:p>
          <a:p>
            <a:pPr lvl="1">
              <a:lnSpc>
                <a:spcPct val="90000"/>
              </a:lnSpc>
            </a:pPr>
            <a:r>
              <a:rPr lang="en-US" sz="2000" dirty="0">
                <a:ea typeface="ＭＳ Ｐゴシック" pitchFamily="34" charset="-128"/>
              </a:rPr>
              <a:t>States are specific positions in specific words (so, tens of thousands)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Machine translation HMMs:</a:t>
            </a:r>
          </a:p>
          <a:p>
            <a:pPr lvl="1">
              <a:lnSpc>
                <a:spcPct val="90000"/>
              </a:lnSpc>
            </a:pPr>
            <a:r>
              <a:rPr lang="en-US" sz="2000" dirty="0">
                <a:ea typeface="ＭＳ Ｐゴシック" pitchFamily="34" charset="-128"/>
              </a:rPr>
              <a:t>Observations are words (tens of thousands)</a:t>
            </a:r>
          </a:p>
          <a:p>
            <a:pPr lvl="1">
              <a:lnSpc>
                <a:spcPct val="90000"/>
              </a:lnSpc>
            </a:pPr>
            <a:r>
              <a:rPr lang="en-US" sz="2000" dirty="0">
                <a:ea typeface="ＭＳ Ｐゴシック" pitchFamily="34" charset="-128"/>
              </a:rPr>
              <a:t>States are translation options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Robot tracking:</a:t>
            </a:r>
          </a:p>
          <a:p>
            <a:pPr lvl="1">
              <a:lnSpc>
                <a:spcPct val="90000"/>
              </a:lnSpc>
            </a:pPr>
            <a:r>
              <a:rPr lang="en-US" sz="2000" dirty="0">
                <a:ea typeface="ＭＳ Ｐゴシック" pitchFamily="34" charset="-128"/>
              </a:rPr>
              <a:t>Observations are range readings (continuous)</a:t>
            </a:r>
          </a:p>
          <a:p>
            <a:pPr lvl="1">
              <a:lnSpc>
                <a:spcPct val="90000"/>
              </a:lnSpc>
            </a:pPr>
            <a:r>
              <a:rPr lang="en-US" sz="2000" dirty="0">
                <a:ea typeface="ＭＳ Ｐゴシック" pitchFamily="34" charset="-128"/>
              </a:rPr>
              <a:t>States are positions on a map (continuous)</a:t>
            </a:r>
          </a:p>
          <a:p>
            <a:pPr lvl="1">
              <a:lnSpc>
                <a:spcPct val="90000"/>
              </a:lnSpc>
            </a:pPr>
            <a:endParaRPr lang="en-US" sz="2000" dirty="0">
              <a:ea typeface="ＭＳ Ｐゴシック"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ea typeface="ＭＳ Ｐゴシック" pitchFamily="34" charset="-128"/>
              </a:rPr>
              <a:t>Filtering / Monitoring</a:t>
            </a:r>
          </a:p>
        </p:txBody>
      </p:sp>
      <p:sp>
        <p:nvSpPr>
          <p:cNvPr id="44034" name="Rectangle 3"/>
          <p:cNvSpPr>
            <a:spLocks noGrp="1" noChangeArrowheads="1"/>
          </p:cNvSpPr>
          <p:nvPr>
            <p:ph idx="1"/>
          </p:nvPr>
        </p:nvSpPr>
        <p:spPr>
          <a:xfrm>
            <a:off x="1905000" y="1523999"/>
            <a:ext cx="8458200" cy="4602165"/>
          </a:xfrm>
        </p:spPr>
        <p:txBody>
          <a:bodyPr/>
          <a:lstStyle/>
          <a:p>
            <a:r>
              <a:rPr lang="en-US" sz="2400" dirty="0">
                <a:ea typeface="ＭＳ Ｐゴシック" pitchFamily="34" charset="-128"/>
              </a:rPr>
              <a:t>Filtering, or monitoring, is the task of tracking the distribution </a:t>
            </a:r>
            <a:r>
              <a:rPr lang="en-US" sz="2400" dirty="0" err="1">
                <a:ea typeface="ＭＳ Ｐゴシック" pitchFamily="34" charset="-128"/>
              </a:rPr>
              <a:t>B</a:t>
            </a:r>
            <a:r>
              <a:rPr lang="en-US" sz="2400" baseline="-25000" dirty="0" err="1">
                <a:ea typeface="ＭＳ Ｐゴシック" pitchFamily="34" charset="-128"/>
              </a:rPr>
              <a:t>t</a:t>
            </a:r>
            <a:r>
              <a:rPr lang="en-US" sz="2400" dirty="0">
                <a:ea typeface="ＭＳ Ｐゴシック" pitchFamily="34" charset="-128"/>
              </a:rPr>
              <a:t>(X) = </a:t>
            </a:r>
            <a:r>
              <a:rPr lang="en-US" sz="2400" dirty="0" err="1">
                <a:ea typeface="ＭＳ Ｐゴシック" pitchFamily="34" charset="-128"/>
              </a:rPr>
              <a:t>P</a:t>
            </a:r>
            <a:r>
              <a:rPr lang="en-US" sz="2400" baseline="-25000" dirty="0" err="1">
                <a:ea typeface="ＭＳ Ｐゴシック" pitchFamily="34" charset="-128"/>
              </a:rPr>
              <a:t>t</a:t>
            </a:r>
            <a:r>
              <a:rPr lang="en-US" sz="2400" dirty="0">
                <a:ea typeface="ＭＳ Ｐゴシック" pitchFamily="34" charset="-128"/>
              </a:rPr>
              <a:t>(</a:t>
            </a:r>
            <a:r>
              <a:rPr lang="en-US" sz="2400" dirty="0" err="1">
                <a:ea typeface="ＭＳ Ｐゴシック" pitchFamily="34" charset="-128"/>
              </a:rPr>
              <a:t>X</a:t>
            </a:r>
            <a:r>
              <a:rPr lang="en-US" sz="2400" baseline="-25000" dirty="0" err="1">
                <a:ea typeface="ＭＳ Ｐゴシック" pitchFamily="34" charset="-128"/>
              </a:rPr>
              <a:t>t</a:t>
            </a:r>
            <a:r>
              <a:rPr lang="en-US" sz="2400" dirty="0">
                <a:ea typeface="ＭＳ Ｐゴシック" pitchFamily="34" charset="-128"/>
              </a:rPr>
              <a:t> | e</a:t>
            </a:r>
            <a:r>
              <a:rPr lang="en-US" sz="2400" baseline="-25000" dirty="0">
                <a:ea typeface="ＭＳ Ｐゴシック" pitchFamily="34" charset="-128"/>
              </a:rPr>
              <a:t>1</a:t>
            </a:r>
            <a:r>
              <a:rPr lang="en-US" sz="2400" dirty="0">
                <a:ea typeface="ＭＳ Ｐゴシック" pitchFamily="34" charset="-128"/>
              </a:rPr>
              <a:t>, …, e</a:t>
            </a:r>
            <a:r>
              <a:rPr lang="en-US" sz="2400" baseline="-25000" dirty="0">
                <a:ea typeface="ＭＳ Ｐゴシック" pitchFamily="34" charset="-128"/>
              </a:rPr>
              <a:t>t</a:t>
            </a:r>
            <a:r>
              <a:rPr lang="en-US" sz="2400" dirty="0">
                <a:ea typeface="ＭＳ Ｐゴシック" pitchFamily="34" charset="-128"/>
              </a:rPr>
              <a:t>) (the belief state) over time</a:t>
            </a:r>
          </a:p>
          <a:p>
            <a:endParaRPr lang="en-US" sz="2400" dirty="0">
              <a:ea typeface="ＭＳ Ｐゴシック" pitchFamily="34" charset="-128"/>
            </a:endParaRPr>
          </a:p>
          <a:p>
            <a:r>
              <a:rPr lang="en-US" sz="2400" dirty="0">
                <a:ea typeface="ＭＳ Ｐゴシック" pitchFamily="34" charset="-128"/>
              </a:rPr>
              <a:t>We start with B</a:t>
            </a:r>
            <a:r>
              <a:rPr lang="en-US" sz="2400" baseline="-25000" dirty="0">
                <a:ea typeface="ＭＳ Ｐゴシック" pitchFamily="34" charset="-128"/>
              </a:rPr>
              <a:t>1</a:t>
            </a:r>
            <a:r>
              <a:rPr lang="en-US" sz="2400" dirty="0">
                <a:ea typeface="ＭＳ Ｐゴシック" pitchFamily="34" charset="-128"/>
              </a:rPr>
              <a:t>(X) in an initial setting, usually uniform</a:t>
            </a:r>
          </a:p>
          <a:p>
            <a:endParaRPr lang="en-US" sz="2400" dirty="0">
              <a:ea typeface="ＭＳ Ｐゴシック" pitchFamily="34" charset="-128"/>
            </a:endParaRPr>
          </a:p>
          <a:p>
            <a:r>
              <a:rPr lang="en-US" sz="2400" dirty="0">
                <a:ea typeface="ＭＳ Ｐゴシック" pitchFamily="34" charset="-128"/>
              </a:rPr>
              <a:t>As time passes, or we get observations, we update B(X)</a:t>
            </a:r>
          </a:p>
          <a:p>
            <a:endParaRPr lang="en-US" sz="2400" dirty="0">
              <a:ea typeface="ＭＳ Ｐゴシック" pitchFamily="34" charset="-128"/>
            </a:endParaRPr>
          </a:p>
          <a:p>
            <a:r>
              <a:rPr lang="en-US" sz="2400" dirty="0">
                <a:ea typeface="ＭＳ Ｐゴシック" pitchFamily="34" charset="-128"/>
              </a:rPr>
              <a:t>The </a:t>
            </a:r>
            <a:r>
              <a:rPr lang="en-US" sz="2400" dirty="0" err="1">
                <a:ea typeface="ＭＳ Ｐゴシック" pitchFamily="34" charset="-128"/>
              </a:rPr>
              <a:t>Kalman</a:t>
            </a:r>
            <a:r>
              <a:rPr lang="en-US" sz="2400" dirty="0">
                <a:ea typeface="ＭＳ Ｐゴシック" pitchFamily="34" charset="-128"/>
              </a:rPr>
              <a:t> filter was invented in the 60’</a:t>
            </a:r>
            <a:r>
              <a:rPr lang="en-US" altLang="ja-JP" sz="2400" dirty="0">
                <a:ea typeface="ＭＳ Ｐゴシック" pitchFamily="34" charset="-128"/>
              </a:rPr>
              <a:t>s and first implemented as a method of trajectory estimation for the Apollo program</a:t>
            </a:r>
          </a:p>
          <a:p>
            <a:pPr lvl="1"/>
            <a:endParaRPr lang="en-US" sz="2000" dirty="0">
              <a:ea typeface="ＭＳ Ｐゴシック" pitchFamily="34" charset="-128"/>
            </a:endParaRPr>
          </a:p>
          <a:p>
            <a:endParaRPr lang="en-US" sz="2400" dirty="0">
              <a:ea typeface="ＭＳ Ｐゴシック" pitchFamily="3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7106" name="Rectangle 3"/>
          <p:cNvSpPr>
            <a:spLocks noGrp="1" noChangeArrowheads="1"/>
          </p:cNvSpPr>
          <p:nvPr>
            <p:ph idx="1"/>
          </p:nvPr>
        </p:nvSpPr>
        <p:spPr>
          <a:xfrm>
            <a:off x="628650" y="5334000"/>
            <a:ext cx="7772400" cy="1271588"/>
          </a:xfrm>
        </p:spPr>
        <p:txBody>
          <a:bodyPr/>
          <a:lstStyle/>
          <a:p>
            <a:pPr algn="ctr">
              <a:lnSpc>
                <a:spcPct val="90000"/>
              </a:lnSpc>
              <a:buFont typeface="Wingdings" pitchFamily="2" charset="2"/>
              <a:buNone/>
            </a:pPr>
            <a:r>
              <a:rPr lang="en-US" sz="2400" dirty="0">
                <a:latin typeface="Calibri"/>
                <a:ea typeface="ＭＳ Ｐゴシック" pitchFamily="34" charset="-128"/>
                <a:cs typeface="Calibri"/>
              </a:rPr>
              <a:t>t=0</a:t>
            </a:r>
          </a:p>
          <a:p>
            <a:pPr algn="ctr">
              <a:lnSpc>
                <a:spcPct val="90000"/>
              </a:lnSpc>
              <a:buFont typeface="Wingdings" pitchFamily="2" charset="2"/>
              <a:buNone/>
            </a:pPr>
            <a:r>
              <a:rPr lang="en-US" sz="2400" dirty="0">
                <a:latin typeface="Calibri"/>
                <a:ea typeface="ＭＳ Ｐゴシック" pitchFamily="34" charset="-128"/>
                <a:cs typeface="Calibri"/>
              </a:rPr>
              <a:t>Sensor model: can read in which directions there is a wall, never more than 1 mistake</a:t>
            </a:r>
          </a:p>
          <a:p>
            <a:pPr algn="ctr">
              <a:lnSpc>
                <a:spcPct val="90000"/>
              </a:lnSpc>
              <a:buFont typeface="Wingdings" pitchFamily="2" charset="2"/>
              <a:buNone/>
            </a:pPr>
            <a:r>
              <a:rPr lang="en-US" sz="2400" dirty="0">
                <a:latin typeface="Calibri"/>
                <a:ea typeface="ＭＳ Ｐゴシック" pitchFamily="34" charset="-128"/>
                <a:cs typeface="Calibri"/>
              </a:rPr>
              <a:t>Motion model: may not execute action with small prob.</a:t>
            </a:r>
          </a:p>
        </p:txBody>
      </p:sp>
      <p:sp>
        <p:nvSpPr>
          <p:cNvPr id="47107" name="Rectangle 4"/>
          <p:cNvSpPr>
            <a:spLocks noChangeArrowheads="1"/>
          </p:cNvSpPr>
          <p:nvPr/>
        </p:nvSpPr>
        <p:spPr bwMode="auto">
          <a:xfrm>
            <a:off x="2286000" y="21336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08" name="Rectangle 5"/>
          <p:cNvSpPr>
            <a:spLocks noChangeArrowheads="1"/>
          </p:cNvSpPr>
          <p:nvPr/>
        </p:nvSpPr>
        <p:spPr bwMode="auto">
          <a:xfrm>
            <a:off x="2819400" y="21336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09" name="Rectangle 6"/>
          <p:cNvSpPr>
            <a:spLocks noChangeArrowheads="1"/>
          </p:cNvSpPr>
          <p:nvPr/>
        </p:nvSpPr>
        <p:spPr bwMode="auto">
          <a:xfrm>
            <a:off x="3352800" y="21336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0" name="Rectangle 7"/>
          <p:cNvSpPr>
            <a:spLocks noChangeArrowheads="1"/>
          </p:cNvSpPr>
          <p:nvPr/>
        </p:nvSpPr>
        <p:spPr bwMode="auto">
          <a:xfrm>
            <a:off x="3886200" y="21336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1" name="Rectangle 8"/>
          <p:cNvSpPr>
            <a:spLocks noChangeArrowheads="1"/>
          </p:cNvSpPr>
          <p:nvPr/>
        </p:nvSpPr>
        <p:spPr bwMode="auto">
          <a:xfrm>
            <a:off x="4419600" y="21336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2" name="Rectangle 9"/>
          <p:cNvSpPr>
            <a:spLocks noChangeArrowheads="1"/>
          </p:cNvSpPr>
          <p:nvPr/>
        </p:nvSpPr>
        <p:spPr bwMode="auto">
          <a:xfrm>
            <a:off x="4953000" y="21336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3" name="Rectangle 10"/>
          <p:cNvSpPr>
            <a:spLocks noChangeArrowheads="1"/>
          </p:cNvSpPr>
          <p:nvPr/>
        </p:nvSpPr>
        <p:spPr bwMode="auto">
          <a:xfrm>
            <a:off x="5486400" y="21336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4" name="Rectangle 11"/>
          <p:cNvSpPr>
            <a:spLocks noChangeArrowheads="1"/>
          </p:cNvSpPr>
          <p:nvPr/>
        </p:nvSpPr>
        <p:spPr bwMode="auto">
          <a:xfrm>
            <a:off x="6019800" y="21336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5" name="Rectangle 12"/>
          <p:cNvSpPr>
            <a:spLocks noChangeArrowheads="1"/>
          </p:cNvSpPr>
          <p:nvPr/>
        </p:nvSpPr>
        <p:spPr bwMode="auto">
          <a:xfrm>
            <a:off x="2286000" y="26670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6" name="Rectangle 13"/>
          <p:cNvSpPr>
            <a:spLocks noChangeArrowheads="1"/>
          </p:cNvSpPr>
          <p:nvPr/>
        </p:nvSpPr>
        <p:spPr bwMode="auto">
          <a:xfrm>
            <a:off x="4953000" y="26670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7" name="Rectangle 14"/>
          <p:cNvSpPr>
            <a:spLocks noChangeArrowheads="1"/>
          </p:cNvSpPr>
          <p:nvPr/>
        </p:nvSpPr>
        <p:spPr bwMode="auto">
          <a:xfrm>
            <a:off x="6019800" y="26670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8" name="Rectangle 15"/>
          <p:cNvSpPr>
            <a:spLocks noChangeArrowheads="1"/>
          </p:cNvSpPr>
          <p:nvPr/>
        </p:nvSpPr>
        <p:spPr bwMode="auto">
          <a:xfrm>
            <a:off x="2286000" y="32004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19" name="Rectangle 16"/>
          <p:cNvSpPr>
            <a:spLocks noChangeArrowheads="1"/>
          </p:cNvSpPr>
          <p:nvPr/>
        </p:nvSpPr>
        <p:spPr bwMode="auto">
          <a:xfrm>
            <a:off x="4953000" y="32004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0" name="Rectangle 17"/>
          <p:cNvSpPr>
            <a:spLocks noChangeArrowheads="1"/>
          </p:cNvSpPr>
          <p:nvPr/>
        </p:nvSpPr>
        <p:spPr bwMode="auto">
          <a:xfrm>
            <a:off x="6019800" y="32004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1" name="Rectangle 18"/>
          <p:cNvSpPr>
            <a:spLocks noChangeArrowheads="1"/>
          </p:cNvSpPr>
          <p:nvPr/>
        </p:nvSpPr>
        <p:spPr bwMode="auto">
          <a:xfrm>
            <a:off x="2286000" y="37338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2" name="Rectangle 19"/>
          <p:cNvSpPr>
            <a:spLocks noChangeArrowheads="1"/>
          </p:cNvSpPr>
          <p:nvPr/>
        </p:nvSpPr>
        <p:spPr bwMode="auto">
          <a:xfrm>
            <a:off x="2819400" y="37338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3" name="Rectangle 20"/>
          <p:cNvSpPr>
            <a:spLocks noChangeArrowheads="1"/>
          </p:cNvSpPr>
          <p:nvPr/>
        </p:nvSpPr>
        <p:spPr bwMode="auto">
          <a:xfrm>
            <a:off x="3352800" y="37338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4" name="Rectangle 21"/>
          <p:cNvSpPr>
            <a:spLocks noChangeArrowheads="1"/>
          </p:cNvSpPr>
          <p:nvPr/>
        </p:nvSpPr>
        <p:spPr bwMode="auto">
          <a:xfrm>
            <a:off x="3886200" y="37338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5" name="Rectangle 22"/>
          <p:cNvSpPr>
            <a:spLocks noChangeArrowheads="1"/>
          </p:cNvSpPr>
          <p:nvPr/>
        </p:nvSpPr>
        <p:spPr bwMode="auto">
          <a:xfrm>
            <a:off x="4419600" y="37338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6" name="Rectangle 23"/>
          <p:cNvSpPr>
            <a:spLocks noChangeArrowheads="1"/>
          </p:cNvSpPr>
          <p:nvPr/>
        </p:nvSpPr>
        <p:spPr bwMode="auto">
          <a:xfrm>
            <a:off x="4953000" y="37338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7" name="Rectangle 24"/>
          <p:cNvSpPr>
            <a:spLocks noChangeArrowheads="1"/>
          </p:cNvSpPr>
          <p:nvPr/>
        </p:nvSpPr>
        <p:spPr bwMode="auto">
          <a:xfrm>
            <a:off x="5486400" y="37338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8" name="Rectangle 25"/>
          <p:cNvSpPr>
            <a:spLocks noChangeArrowheads="1"/>
          </p:cNvSpPr>
          <p:nvPr/>
        </p:nvSpPr>
        <p:spPr bwMode="auto">
          <a:xfrm>
            <a:off x="6019800" y="3733800"/>
            <a:ext cx="533400" cy="533400"/>
          </a:xfrm>
          <a:prstGeom prst="rect">
            <a:avLst/>
          </a:prstGeom>
          <a:solidFill>
            <a:srgbClr val="B2B2B2"/>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29"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0"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1"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1</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Prob</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6" name="Oval 33"/>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7" name="Line 34"/>
          <p:cNvSpPr>
            <a:spLocks noChangeShapeType="1"/>
          </p:cNvSpPr>
          <p:nvPr/>
        </p:nvSpPr>
        <p:spPr bwMode="auto">
          <a:xfrm flipV="1">
            <a:off x="3090863" y="187642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8" name="Line 35"/>
          <p:cNvSpPr>
            <a:spLocks noChangeShapeType="1"/>
          </p:cNvSpPr>
          <p:nvPr/>
        </p:nvSpPr>
        <p:spPr bwMode="auto">
          <a:xfrm>
            <a:off x="3086100" y="2586038"/>
            <a:ext cx="0" cy="2571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39" name="Line 36"/>
          <p:cNvSpPr>
            <a:spLocks noChangeShapeType="1"/>
          </p:cNvSpPr>
          <p:nvPr/>
        </p:nvSpPr>
        <p:spPr bwMode="auto">
          <a:xfrm flipH="1">
            <a:off x="2643188" y="2400300"/>
            <a:ext cx="242887"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40" name="Line 37"/>
          <p:cNvSpPr>
            <a:spLocks noChangeShapeType="1"/>
          </p:cNvSpPr>
          <p:nvPr/>
        </p:nvSpPr>
        <p:spPr bwMode="auto">
          <a:xfrm flipH="1">
            <a:off x="3295650" y="2409825"/>
            <a:ext cx="242888" cy="0"/>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7141" name="Text Box 38"/>
          <p:cNvSpPr txBox="1">
            <a:spLocks noChangeArrowheads="1"/>
          </p:cNvSpPr>
          <p:nvPr/>
        </p:nvSpPr>
        <p:spPr bwMode="auto">
          <a:xfrm>
            <a:off x="152400" y="1295400"/>
            <a:ext cx="1676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Example from </a:t>
            </a:r>
            <a:r>
              <a:rPr kumimoji="0" lang="de-DE" sz="16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Michael Pfeiffer</a:t>
            </a:r>
            <a:endParaRPr kumimoji="0" lang="en-US" sz="1600" b="0" i="1" u="none" strike="noStrike" kern="1200" cap="none" spc="0" normalizeH="0" baseline="0" noProof="0" dirty="0">
              <a:ln>
                <a:noFill/>
              </a:ln>
              <a:solidFill>
                <a:srgbClr val="000000"/>
              </a:solidFill>
              <a:effectLst/>
              <a:uLnTx/>
              <a:uFillTx/>
              <a:latin typeface="Calibri"/>
              <a:ea typeface="ＭＳ Ｐゴシック" pitchFamily="34" charset="-128"/>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9154" name="Rectangle 3"/>
          <p:cNvSpPr>
            <a:spLocks noGrp="1" noChangeArrowheads="1"/>
          </p:cNvSpPr>
          <p:nvPr>
            <p:ph idx="1"/>
          </p:nvPr>
        </p:nvSpPr>
        <p:spPr>
          <a:xfrm>
            <a:off x="381000" y="5257800"/>
            <a:ext cx="8534400" cy="1195388"/>
          </a:xfrm>
        </p:spPr>
        <p:txBody>
          <a:bodyPr/>
          <a:lstStyle/>
          <a:p>
            <a:pPr algn="ctr">
              <a:buFont typeface="Wingdings" pitchFamily="2" charset="2"/>
              <a:buNone/>
            </a:pPr>
            <a:r>
              <a:rPr lang="en-US" sz="2400" dirty="0">
                <a:latin typeface="Calibri"/>
                <a:ea typeface="ＭＳ Ｐゴシック" pitchFamily="34" charset="-128"/>
                <a:cs typeface="Calibri"/>
              </a:rPr>
              <a:t>t=1</a:t>
            </a:r>
          </a:p>
          <a:p>
            <a:pPr algn="ctr">
              <a:buFont typeface="Wingdings" pitchFamily="2" charset="2"/>
              <a:buNone/>
            </a:pPr>
            <a:r>
              <a:rPr lang="en-US" sz="2400" dirty="0">
                <a:latin typeface="Calibri"/>
                <a:ea typeface="ＭＳ Ｐゴシック" pitchFamily="34" charset="-128"/>
                <a:cs typeface="Calibri"/>
              </a:rPr>
              <a:t>Lighter grey: was possible to get the reading, but less likely b/c required 1 mistake</a:t>
            </a:r>
          </a:p>
        </p:txBody>
      </p:sp>
      <p:sp>
        <p:nvSpPr>
          <p:cNvPr id="49155"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56" name="Rectangle 5"/>
          <p:cNvSpPr>
            <a:spLocks noChangeArrowheads="1"/>
          </p:cNvSpPr>
          <p:nvPr/>
        </p:nvSpPr>
        <p:spPr bwMode="auto">
          <a:xfrm>
            <a:off x="2819400" y="21336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57" name="Rectangle 6"/>
          <p:cNvSpPr>
            <a:spLocks noChangeArrowheads="1"/>
          </p:cNvSpPr>
          <p:nvPr/>
        </p:nvSpPr>
        <p:spPr bwMode="auto">
          <a:xfrm>
            <a:off x="3352800" y="21336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58" name="Rectangle 7"/>
          <p:cNvSpPr>
            <a:spLocks noChangeArrowheads="1"/>
          </p:cNvSpPr>
          <p:nvPr/>
        </p:nvSpPr>
        <p:spPr bwMode="auto">
          <a:xfrm>
            <a:off x="3886200" y="21336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59" name="Rectangle 8"/>
          <p:cNvSpPr>
            <a:spLocks noChangeArrowheads="1"/>
          </p:cNvSpPr>
          <p:nvPr/>
        </p:nvSpPr>
        <p:spPr bwMode="auto">
          <a:xfrm>
            <a:off x="4419600" y="21336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0"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1" name="Rectangle 10"/>
          <p:cNvSpPr>
            <a:spLocks noChangeArrowheads="1"/>
          </p:cNvSpPr>
          <p:nvPr/>
        </p:nvSpPr>
        <p:spPr bwMode="auto">
          <a:xfrm>
            <a:off x="5486400" y="21336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2"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3"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4"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5"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6"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7"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8"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69"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0" name="Rectangle 19"/>
          <p:cNvSpPr>
            <a:spLocks noChangeArrowheads="1"/>
          </p:cNvSpPr>
          <p:nvPr/>
        </p:nvSpPr>
        <p:spPr bwMode="auto">
          <a:xfrm>
            <a:off x="2819400" y="37338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1" name="Rectangle 20"/>
          <p:cNvSpPr>
            <a:spLocks noChangeArrowheads="1"/>
          </p:cNvSpPr>
          <p:nvPr/>
        </p:nvSpPr>
        <p:spPr bwMode="auto">
          <a:xfrm>
            <a:off x="3352800" y="37338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2" name="Rectangle 21"/>
          <p:cNvSpPr>
            <a:spLocks noChangeArrowheads="1"/>
          </p:cNvSpPr>
          <p:nvPr/>
        </p:nvSpPr>
        <p:spPr bwMode="auto">
          <a:xfrm>
            <a:off x="3886200" y="37338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3" name="Rectangle 22"/>
          <p:cNvSpPr>
            <a:spLocks noChangeArrowheads="1"/>
          </p:cNvSpPr>
          <p:nvPr/>
        </p:nvSpPr>
        <p:spPr bwMode="auto">
          <a:xfrm>
            <a:off x="4419600" y="37338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4"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5" name="Rectangle 24"/>
          <p:cNvSpPr>
            <a:spLocks noChangeArrowheads="1"/>
          </p:cNvSpPr>
          <p:nvPr/>
        </p:nvSpPr>
        <p:spPr bwMode="auto">
          <a:xfrm>
            <a:off x="5486400" y="3733800"/>
            <a:ext cx="533400" cy="533400"/>
          </a:xfrm>
          <a:prstGeom prst="rect">
            <a:avLst/>
          </a:prstGeom>
          <a:solidFill>
            <a:srgbClr val="777777"/>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6"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7"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8"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79"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80" name="Line 29"/>
          <p:cNvSpPr>
            <a:spLocks noChangeShapeType="1"/>
          </p:cNvSpPr>
          <p:nvPr/>
        </p:nvSpPr>
        <p:spPr bwMode="auto">
          <a:xfrm>
            <a:off x="3300413" y="2400300"/>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81" name="Oval 30"/>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82" name="Line 31"/>
          <p:cNvSpPr>
            <a:spLocks noChangeShapeType="1"/>
          </p:cNvSpPr>
          <p:nvPr/>
        </p:nvSpPr>
        <p:spPr bwMode="auto">
          <a:xfrm flipV="1">
            <a:off x="30908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83" name="Line 32"/>
          <p:cNvSpPr>
            <a:spLocks noChangeShapeType="1"/>
          </p:cNvSpPr>
          <p:nvPr/>
        </p:nvSpPr>
        <p:spPr bwMode="auto">
          <a:xfrm>
            <a:off x="30861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84" name="Line 33"/>
          <p:cNvSpPr>
            <a:spLocks noChangeShapeType="1"/>
          </p:cNvSpPr>
          <p:nvPr/>
        </p:nvSpPr>
        <p:spPr bwMode="auto">
          <a:xfrm flipH="1">
            <a:off x="26431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85" name="Rectangle 34"/>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86" name="Rectangle 35"/>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1</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87" name="Rectangle 36"/>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49188" name="Rectangle 37"/>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Prob</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1199142" name="AutoShape 38"/>
          <p:cNvSpPr>
            <a:spLocks noChangeArrowheads="1"/>
          </p:cNvSpPr>
          <p:nvPr/>
        </p:nvSpPr>
        <p:spPr bwMode="auto">
          <a:xfrm>
            <a:off x="3276600" y="228600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9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4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1202"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t=2</a:t>
            </a:r>
          </a:p>
        </p:txBody>
      </p:sp>
      <p:sp>
        <p:nvSpPr>
          <p:cNvPr id="51203"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04" name="Rectangle 5"/>
          <p:cNvSpPr>
            <a:spLocks noChangeArrowheads="1"/>
          </p:cNvSpPr>
          <p:nvPr/>
        </p:nvSpPr>
        <p:spPr bwMode="auto">
          <a:xfrm>
            <a:off x="2819400" y="21336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05" name="Rectangle 6"/>
          <p:cNvSpPr>
            <a:spLocks noChangeArrowheads="1"/>
          </p:cNvSpPr>
          <p:nvPr/>
        </p:nvSpPr>
        <p:spPr bwMode="auto">
          <a:xfrm>
            <a:off x="3352800" y="2133600"/>
            <a:ext cx="533400" cy="533400"/>
          </a:xfrm>
          <a:prstGeom prst="rect">
            <a:avLst/>
          </a:prstGeom>
          <a:solidFill>
            <a:srgbClr val="5F5F5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06" name="Rectangle 7"/>
          <p:cNvSpPr>
            <a:spLocks noChangeArrowheads="1"/>
          </p:cNvSpPr>
          <p:nvPr/>
        </p:nvSpPr>
        <p:spPr bwMode="auto">
          <a:xfrm>
            <a:off x="3886200" y="2133600"/>
            <a:ext cx="533400" cy="533400"/>
          </a:xfrm>
          <a:prstGeom prst="rect">
            <a:avLst/>
          </a:prstGeom>
          <a:solidFill>
            <a:srgbClr val="5F5F5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07" name="Rectangle 8"/>
          <p:cNvSpPr>
            <a:spLocks noChangeArrowheads="1"/>
          </p:cNvSpPr>
          <p:nvPr/>
        </p:nvSpPr>
        <p:spPr bwMode="auto">
          <a:xfrm>
            <a:off x="4419600" y="2133600"/>
            <a:ext cx="533400" cy="533400"/>
          </a:xfrm>
          <a:prstGeom prst="rect">
            <a:avLst/>
          </a:prstGeom>
          <a:solidFill>
            <a:srgbClr val="5F5F5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08"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09" name="Rectangle 10"/>
          <p:cNvSpPr>
            <a:spLocks noChangeArrowheads="1"/>
          </p:cNvSpPr>
          <p:nvPr/>
        </p:nvSpPr>
        <p:spPr bwMode="auto">
          <a:xfrm>
            <a:off x="5486400" y="21336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0"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1"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2"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3"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4"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5"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6"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7"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8" name="Rectangle 19"/>
          <p:cNvSpPr>
            <a:spLocks noChangeArrowheads="1"/>
          </p:cNvSpPr>
          <p:nvPr/>
        </p:nvSpPr>
        <p:spPr bwMode="auto">
          <a:xfrm>
            <a:off x="2819400" y="37338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19" name="Rectangle 20"/>
          <p:cNvSpPr>
            <a:spLocks noChangeArrowheads="1"/>
          </p:cNvSpPr>
          <p:nvPr/>
        </p:nvSpPr>
        <p:spPr bwMode="auto">
          <a:xfrm>
            <a:off x="3352800" y="3733800"/>
            <a:ext cx="533400" cy="533400"/>
          </a:xfrm>
          <a:prstGeom prst="rect">
            <a:avLst/>
          </a:prstGeom>
          <a:solidFill>
            <a:srgbClr val="5F5F5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0" name="Rectangle 21"/>
          <p:cNvSpPr>
            <a:spLocks noChangeArrowheads="1"/>
          </p:cNvSpPr>
          <p:nvPr/>
        </p:nvSpPr>
        <p:spPr bwMode="auto">
          <a:xfrm>
            <a:off x="3886200" y="3733800"/>
            <a:ext cx="533400" cy="533400"/>
          </a:xfrm>
          <a:prstGeom prst="rect">
            <a:avLst/>
          </a:prstGeom>
          <a:solidFill>
            <a:srgbClr val="5F5F5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1" name="Rectangle 22"/>
          <p:cNvSpPr>
            <a:spLocks noChangeArrowheads="1"/>
          </p:cNvSpPr>
          <p:nvPr/>
        </p:nvSpPr>
        <p:spPr bwMode="auto">
          <a:xfrm>
            <a:off x="4419600" y="3733800"/>
            <a:ext cx="533400" cy="533400"/>
          </a:xfrm>
          <a:prstGeom prst="rect">
            <a:avLst/>
          </a:prstGeom>
          <a:solidFill>
            <a:srgbClr val="5F5F5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2"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3" name="Rectangle 24"/>
          <p:cNvSpPr>
            <a:spLocks noChangeArrowheads="1"/>
          </p:cNvSpPr>
          <p:nvPr/>
        </p:nvSpPr>
        <p:spPr bwMode="auto">
          <a:xfrm>
            <a:off x="5486400" y="37338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4"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5"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6"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7"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8" name="Line 29"/>
          <p:cNvSpPr>
            <a:spLocks noChangeShapeType="1"/>
          </p:cNvSpPr>
          <p:nvPr/>
        </p:nvSpPr>
        <p:spPr bwMode="auto">
          <a:xfrm>
            <a:off x="3829050" y="2424113"/>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29"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30"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1</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31"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32"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Prob</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33" name="Oval 34"/>
          <p:cNvSpPr>
            <a:spLocks noChangeArrowheads="1"/>
          </p:cNvSpPr>
          <p:nvPr/>
        </p:nvSpPr>
        <p:spPr bwMode="auto">
          <a:xfrm>
            <a:off x="3452813" y="2238375"/>
            <a:ext cx="381000" cy="381000"/>
          </a:xfrm>
          <a:prstGeom prst="ellipse">
            <a:avLst/>
          </a:prstGeom>
          <a:solidFill>
            <a:srgbClr val="FF0000"/>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34" name="Line 35"/>
          <p:cNvSpPr>
            <a:spLocks noChangeShapeType="1"/>
          </p:cNvSpPr>
          <p:nvPr/>
        </p:nvSpPr>
        <p:spPr bwMode="auto">
          <a:xfrm flipV="1">
            <a:off x="36480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35" name="Line 36"/>
          <p:cNvSpPr>
            <a:spLocks noChangeShapeType="1"/>
          </p:cNvSpPr>
          <p:nvPr/>
        </p:nvSpPr>
        <p:spPr bwMode="auto">
          <a:xfrm>
            <a:off x="36433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1236" name="Line 37"/>
          <p:cNvSpPr>
            <a:spLocks noChangeShapeType="1"/>
          </p:cNvSpPr>
          <p:nvPr/>
        </p:nvSpPr>
        <p:spPr bwMode="auto">
          <a:xfrm flipH="1">
            <a:off x="32004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1201190" name="AutoShape 38"/>
          <p:cNvSpPr>
            <a:spLocks noChangeArrowheads="1"/>
          </p:cNvSpPr>
          <p:nvPr/>
        </p:nvSpPr>
        <p:spPr bwMode="auto">
          <a:xfrm>
            <a:off x="3833813" y="230505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1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9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3250"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t=3</a:t>
            </a:r>
          </a:p>
        </p:txBody>
      </p:sp>
      <p:sp>
        <p:nvSpPr>
          <p:cNvPr id="53251"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52" name="Rectangle 5"/>
          <p:cNvSpPr>
            <a:spLocks noChangeArrowheads="1"/>
          </p:cNvSpPr>
          <p:nvPr/>
        </p:nvSpPr>
        <p:spPr bwMode="auto">
          <a:xfrm>
            <a:off x="2819400" y="21336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53" name="Rectangle 6"/>
          <p:cNvSpPr>
            <a:spLocks noChangeArrowheads="1"/>
          </p:cNvSpPr>
          <p:nvPr/>
        </p:nvSpPr>
        <p:spPr bwMode="auto">
          <a:xfrm>
            <a:off x="3352800" y="21336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54" name="Rectangle 7"/>
          <p:cNvSpPr>
            <a:spLocks noChangeArrowheads="1"/>
          </p:cNvSpPr>
          <p:nvPr/>
        </p:nvSpPr>
        <p:spPr bwMode="auto">
          <a:xfrm>
            <a:off x="3886200" y="2133600"/>
            <a:ext cx="533400" cy="533400"/>
          </a:xfrm>
          <a:prstGeom prst="rect">
            <a:avLst/>
          </a:prstGeom>
          <a:solidFill>
            <a:srgbClr val="4D4D4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55" name="Rectangle 8"/>
          <p:cNvSpPr>
            <a:spLocks noChangeArrowheads="1"/>
          </p:cNvSpPr>
          <p:nvPr/>
        </p:nvSpPr>
        <p:spPr bwMode="auto">
          <a:xfrm>
            <a:off x="4419600" y="2133600"/>
            <a:ext cx="533400" cy="533400"/>
          </a:xfrm>
          <a:prstGeom prst="rect">
            <a:avLst/>
          </a:prstGeom>
          <a:solidFill>
            <a:srgbClr val="4D4D4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56"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57"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58"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59"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0"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1"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2"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3"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4"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5"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6" name="Rectangle 19"/>
          <p:cNvSpPr>
            <a:spLocks noChangeArrowheads="1"/>
          </p:cNvSpPr>
          <p:nvPr/>
        </p:nvSpPr>
        <p:spPr bwMode="auto">
          <a:xfrm>
            <a:off x="2819400" y="37338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7" name="Rectangle 20"/>
          <p:cNvSpPr>
            <a:spLocks noChangeArrowheads="1"/>
          </p:cNvSpPr>
          <p:nvPr/>
        </p:nvSpPr>
        <p:spPr bwMode="auto">
          <a:xfrm>
            <a:off x="3352800" y="37338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8" name="Rectangle 21"/>
          <p:cNvSpPr>
            <a:spLocks noChangeArrowheads="1"/>
          </p:cNvSpPr>
          <p:nvPr/>
        </p:nvSpPr>
        <p:spPr bwMode="auto">
          <a:xfrm>
            <a:off x="3886200" y="3733800"/>
            <a:ext cx="533400" cy="533400"/>
          </a:xfrm>
          <a:prstGeom prst="rect">
            <a:avLst/>
          </a:prstGeom>
          <a:solidFill>
            <a:srgbClr val="4D4D4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69" name="Rectangle 22"/>
          <p:cNvSpPr>
            <a:spLocks noChangeArrowheads="1"/>
          </p:cNvSpPr>
          <p:nvPr/>
        </p:nvSpPr>
        <p:spPr bwMode="auto">
          <a:xfrm>
            <a:off x="4419600" y="3733800"/>
            <a:ext cx="533400" cy="533400"/>
          </a:xfrm>
          <a:prstGeom prst="rect">
            <a:avLst/>
          </a:prstGeom>
          <a:solidFill>
            <a:srgbClr val="4D4D4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0"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1"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2"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3"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4"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5"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6" name="Line 29"/>
          <p:cNvSpPr>
            <a:spLocks noChangeShapeType="1"/>
          </p:cNvSpPr>
          <p:nvPr/>
        </p:nvSpPr>
        <p:spPr bwMode="auto">
          <a:xfrm>
            <a:off x="4376738" y="2428875"/>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7"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8"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1</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79"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80"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Prob</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81" name="Oval 34"/>
          <p:cNvSpPr>
            <a:spLocks noChangeArrowheads="1"/>
          </p:cNvSpPr>
          <p:nvPr/>
        </p:nvSpPr>
        <p:spPr bwMode="auto">
          <a:xfrm>
            <a:off x="3986213" y="2238375"/>
            <a:ext cx="381000" cy="381000"/>
          </a:xfrm>
          <a:prstGeom prst="ellipse">
            <a:avLst/>
          </a:prstGeom>
          <a:solidFill>
            <a:srgbClr val="FF0000"/>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82" name="Line 35"/>
          <p:cNvSpPr>
            <a:spLocks noChangeShapeType="1"/>
          </p:cNvSpPr>
          <p:nvPr/>
        </p:nvSpPr>
        <p:spPr bwMode="auto">
          <a:xfrm flipV="1">
            <a:off x="41814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83" name="Line 36"/>
          <p:cNvSpPr>
            <a:spLocks noChangeShapeType="1"/>
          </p:cNvSpPr>
          <p:nvPr/>
        </p:nvSpPr>
        <p:spPr bwMode="auto">
          <a:xfrm>
            <a:off x="41767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3284" name="Line 37"/>
          <p:cNvSpPr>
            <a:spLocks noChangeShapeType="1"/>
          </p:cNvSpPr>
          <p:nvPr/>
        </p:nvSpPr>
        <p:spPr bwMode="auto">
          <a:xfrm flipH="1">
            <a:off x="37338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1203238" name="AutoShape 38"/>
          <p:cNvSpPr>
            <a:spLocks noChangeArrowheads="1"/>
          </p:cNvSpPr>
          <p:nvPr/>
        </p:nvSpPr>
        <p:spPr bwMode="auto">
          <a:xfrm>
            <a:off x="4362450" y="2309813"/>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3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23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5298"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t=4</a:t>
            </a:r>
          </a:p>
        </p:txBody>
      </p:sp>
      <p:sp>
        <p:nvSpPr>
          <p:cNvPr id="55299"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0" name="Rectangle 5"/>
          <p:cNvSpPr>
            <a:spLocks noChangeArrowheads="1"/>
          </p:cNvSpPr>
          <p:nvPr/>
        </p:nvSpPr>
        <p:spPr bwMode="auto">
          <a:xfrm>
            <a:off x="2819400" y="2133600"/>
            <a:ext cx="533400" cy="533400"/>
          </a:xfrm>
          <a:prstGeom prst="rect">
            <a:avLst/>
          </a:prstGeom>
          <a:solidFill>
            <a:srgbClr val="EAEAEA"/>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1" name="Rectangle 6"/>
          <p:cNvSpPr>
            <a:spLocks noChangeArrowheads="1"/>
          </p:cNvSpPr>
          <p:nvPr/>
        </p:nvSpPr>
        <p:spPr bwMode="auto">
          <a:xfrm>
            <a:off x="3352800" y="21336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2" name="Rectangle 7"/>
          <p:cNvSpPr>
            <a:spLocks noChangeArrowheads="1"/>
          </p:cNvSpPr>
          <p:nvPr/>
        </p:nvSpPr>
        <p:spPr bwMode="auto">
          <a:xfrm>
            <a:off x="3886200" y="21336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3" name="Rectangle 8"/>
          <p:cNvSpPr>
            <a:spLocks noChangeArrowheads="1"/>
          </p:cNvSpPr>
          <p:nvPr/>
        </p:nvSpPr>
        <p:spPr bwMode="auto">
          <a:xfrm>
            <a:off x="4419600" y="2133600"/>
            <a:ext cx="533400" cy="533400"/>
          </a:xfrm>
          <a:prstGeom prst="rect">
            <a:avLst/>
          </a:prstGeom>
          <a:solidFill>
            <a:srgbClr val="1C1C1C"/>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4"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5"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6"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7"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8"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09"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0"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1"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2"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3"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4" name="Rectangle 19"/>
          <p:cNvSpPr>
            <a:spLocks noChangeArrowheads="1"/>
          </p:cNvSpPr>
          <p:nvPr/>
        </p:nvSpPr>
        <p:spPr bwMode="auto">
          <a:xfrm>
            <a:off x="2819400" y="3733800"/>
            <a:ext cx="533400" cy="533400"/>
          </a:xfrm>
          <a:prstGeom prst="rect">
            <a:avLst/>
          </a:prstGeom>
          <a:solidFill>
            <a:srgbClr val="EAEAEA"/>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5" name="Rectangle 20"/>
          <p:cNvSpPr>
            <a:spLocks noChangeArrowheads="1"/>
          </p:cNvSpPr>
          <p:nvPr/>
        </p:nvSpPr>
        <p:spPr bwMode="auto">
          <a:xfrm>
            <a:off x="3352800" y="37338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6" name="Rectangle 21"/>
          <p:cNvSpPr>
            <a:spLocks noChangeArrowheads="1"/>
          </p:cNvSpPr>
          <p:nvPr/>
        </p:nvSpPr>
        <p:spPr bwMode="auto">
          <a:xfrm>
            <a:off x="3886200" y="37338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7" name="Rectangle 22"/>
          <p:cNvSpPr>
            <a:spLocks noChangeArrowheads="1"/>
          </p:cNvSpPr>
          <p:nvPr/>
        </p:nvSpPr>
        <p:spPr bwMode="auto">
          <a:xfrm>
            <a:off x="4419600" y="3733800"/>
            <a:ext cx="533400" cy="533400"/>
          </a:xfrm>
          <a:prstGeom prst="rect">
            <a:avLst/>
          </a:prstGeom>
          <a:solidFill>
            <a:srgbClr val="1C1C1C"/>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8"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19"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0"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1"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2"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3"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4" name="Line 29"/>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5"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6"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1</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7"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8"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Prob</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29" name="Oval 34"/>
          <p:cNvSpPr>
            <a:spLocks noChangeArrowheads="1"/>
          </p:cNvSpPr>
          <p:nvPr/>
        </p:nvSpPr>
        <p:spPr bwMode="auto">
          <a:xfrm>
            <a:off x="4495800" y="2209800"/>
            <a:ext cx="381000" cy="381000"/>
          </a:xfrm>
          <a:prstGeom prst="ellipse">
            <a:avLst/>
          </a:prstGeom>
          <a:solidFill>
            <a:srgbClr val="FF0000"/>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30" name="Line 35"/>
          <p:cNvSpPr>
            <a:spLocks noChangeShapeType="1"/>
          </p:cNvSpPr>
          <p:nvPr/>
        </p:nvSpPr>
        <p:spPr bwMode="auto">
          <a:xfrm flipV="1">
            <a:off x="46910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31" name="Line 36"/>
          <p:cNvSpPr>
            <a:spLocks noChangeShapeType="1"/>
          </p:cNvSpPr>
          <p:nvPr/>
        </p:nvSpPr>
        <p:spPr bwMode="auto">
          <a:xfrm>
            <a:off x="46863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5332" name="Line 37"/>
          <p:cNvSpPr>
            <a:spLocks noChangeShapeType="1"/>
          </p:cNvSpPr>
          <p:nvPr/>
        </p:nvSpPr>
        <p:spPr bwMode="auto">
          <a:xfrm flipH="1">
            <a:off x="42433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1205286" name="AutoShape 38"/>
          <p:cNvSpPr>
            <a:spLocks noChangeArrowheads="1"/>
          </p:cNvSpPr>
          <p:nvPr/>
        </p:nvSpPr>
        <p:spPr bwMode="auto">
          <a:xfrm>
            <a:off x="4872038" y="2281238"/>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5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52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Example: Independence?</a:t>
            </a:r>
          </a:p>
        </p:txBody>
      </p:sp>
      <p:graphicFrame>
        <p:nvGraphicFramePr>
          <p:cNvPr id="1041412" name="Group 4"/>
          <p:cNvGraphicFramePr>
            <a:graphicFrameLocks noGrp="1"/>
          </p:cNvGraphicFramePr>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1898755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7346"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t=5</a:t>
            </a:r>
          </a:p>
        </p:txBody>
      </p:sp>
      <p:sp>
        <p:nvSpPr>
          <p:cNvPr id="57347"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48" name="Rectangle 5"/>
          <p:cNvSpPr>
            <a:spLocks noChangeArrowheads="1"/>
          </p:cNvSpPr>
          <p:nvPr/>
        </p:nvSpPr>
        <p:spPr bwMode="auto">
          <a:xfrm>
            <a:off x="28194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49" name="Rectangle 6"/>
          <p:cNvSpPr>
            <a:spLocks noChangeArrowheads="1"/>
          </p:cNvSpPr>
          <p:nvPr/>
        </p:nvSpPr>
        <p:spPr bwMode="auto">
          <a:xfrm>
            <a:off x="3352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0" name="Rectangle 7"/>
          <p:cNvSpPr>
            <a:spLocks noChangeArrowheads="1"/>
          </p:cNvSpPr>
          <p:nvPr/>
        </p:nvSpPr>
        <p:spPr bwMode="auto">
          <a:xfrm>
            <a:off x="38862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1" name="Rectangle 8"/>
          <p:cNvSpPr>
            <a:spLocks noChangeArrowheads="1"/>
          </p:cNvSpPr>
          <p:nvPr/>
        </p:nvSpPr>
        <p:spPr bwMode="auto">
          <a:xfrm>
            <a:off x="4419600" y="21336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2" name="Rectangle 9"/>
          <p:cNvSpPr>
            <a:spLocks noChangeArrowheads="1"/>
          </p:cNvSpPr>
          <p:nvPr/>
        </p:nvSpPr>
        <p:spPr bwMode="auto">
          <a:xfrm>
            <a:off x="4953000" y="2133600"/>
            <a:ext cx="533400" cy="533400"/>
          </a:xfrm>
          <a:prstGeom prst="rect">
            <a:avLst/>
          </a:prstGeom>
          <a:solidFill>
            <a:schemeClr val="tx1"/>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3"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4" name="Rectangle 11"/>
          <p:cNvSpPr>
            <a:spLocks noChangeArrowheads="1"/>
          </p:cNvSpPr>
          <p:nvPr/>
        </p:nvSpPr>
        <p:spPr bwMode="auto">
          <a:xfrm>
            <a:off x="6019800" y="2133600"/>
            <a:ext cx="533400" cy="533400"/>
          </a:xfrm>
          <a:prstGeom prst="rect">
            <a:avLst/>
          </a:prstGeom>
          <a:solidFill>
            <a:srgbClr val="EAEAEA"/>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5"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6"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7"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8"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59"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0"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1"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2" name="Rectangle 19"/>
          <p:cNvSpPr>
            <a:spLocks noChangeArrowheads="1"/>
          </p:cNvSpPr>
          <p:nvPr/>
        </p:nvSpPr>
        <p:spPr bwMode="auto">
          <a:xfrm>
            <a:off x="28194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3" name="Rectangle 20"/>
          <p:cNvSpPr>
            <a:spLocks noChangeArrowheads="1"/>
          </p:cNvSpPr>
          <p:nvPr/>
        </p:nvSpPr>
        <p:spPr bwMode="auto">
          <a:xfrm>
            <a:off x="3352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4" name="Rectangle 21"/>
          <p:cNvSpPr>
            <a:spLocks noChangeArrowheads="1"/>
          </p:cNvSpPr>
          <p:nvPr/>
        </p:nvSpPr>
        <p:spPr bwMode="auto">
          <a:xfrm>
            <a:off x="38862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5" name="Rectangle 22"/>
          <p:cNvSpPr>
            <a:spLocks noChangeArrowheads="1"/>
          </p:cNvSpPr>
          <p:nvPr/>
        </p:nvSpPr>
        <p:spPr bwMode="auto">
          <a:xfrm>
            <a:off x="4419600" y="3733800"/>
            <a:ext cx="533400" cy="533400"/>
          </a:xfrm>
          <a:prstGeom prst="rect">
            <a:avLst/>
          </a:prstGeom>
          <a:solidFill>
            <a:srgbClr val="EAEAEA"/>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6" name="Rectangle 23"/>
          <p:cNvSpPr>
            <a:spLocks noChangeArrowheads="1"/>
          </p:cNvSpPr>
          <p:nvPr/>
        </p:nvSpPr>
        <p:spPr bwMode="auto">
          <a:xfrm>
            <a:off x="5486400" y="3733800"/>
            <a:ext cx="533400" cy="533400"/>
          </a:xfrm>
          <a:prstGeom prst="rect">
            <a:avLst/>
          </a:prstGeom>
          <a:solidFill>
            <a:srgbClr val="EAEAEA"/>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7" name="Rectangle 24"/>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8" name="Rectangle 25"/>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69" name="Rectangle 26"/>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0" name="Rectangle 27"/>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1" name="Line 28"/>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1</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0</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Prob</a:t>
            </a:r>
            <a:endPar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6" name="Oval 33"/>
          <p:cNvSpPr>
            <a:spLocks noChangeArrowheads="1"/>
          </p:cNvSpPr>
          <p:nvPr/>
        </p:nvSpPr>
        <p:spPr bwMode="auto">
          <a:xfrm>
            <a:off x="5029200" y="2209800"/>
            <a:ext cx="381000" cy="381000"/>
          </a:xfrm>
          <a:prstGeom prst="ellipse">
            <a:avLst/>
          </a:prstGeom>
          <a:solidFill>
            <a:srgbClr val="FF0000"/>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7" name="Line 34"/>
          <p:cNvSpPr>
            <a:spLocks noChangeShapeType="1"/>
          </p:cNvSpPr>
          <p:nvPr/>
        </p:nvSpPr>
        <p:spPr bwMode="auto">
          <a:xfrm flipV="1">
            <a:off x="52244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8" name="Line 35"/>
          <p:cNvSpPr>
            <a:spLocks noChangeShapeType="1"/>
          </p:cNvSpPr>
          <p:nvPr/>
        </p:nvSpPr>
        <p:spPr bwMode="auto">
          <a:xfrm>
            <a:off x="5219700" y="2586038"/>
            <a:ext cx="0" cy="25717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79" name="Line 36"/>
          <p:cNvSpPr>
            <a:spLocks noChangeShapeType="1"/>
          </p:cNvSpPr>
          <p:nvPr/>
        </p:nvSpPr>
        <p:spPr bwMode="auto">
          <a:xfrm>
            <a:off x="5414963" y="2400300"/>
            <a:ext cx="242887" cy="1588"/>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80" name="Line 37"/>
          <p:cNvSpPr>
            <a:spLocks noChangeShapeType="1"/>
          </p:cNvSpPr>
          <p:nvPr/>
        </p:nvSpPr>
        <p:spPr bwMode="auto">
          <a:xfrm flipH="1">
            <a:off x="47767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sp>
        <p:nvSpPr>
          <p:cNvPr id="57381" name="Rectangle 38"/>
          <p:cNvSpPr>
            <a:spLocks noChangeArrowheads="1"/>
          </p:cNvSpPr>
          <p:nvPr/>
        </p:nvSpPr>
        <p:spPr bwMode="auto">
          <a:xfrm>
            <a:off x="4953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ＭＳ Ｐゴシック" pitchFamily="34" charset="-128"/>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02" name="Rectangle 2"/>
          <p:cNvSpPr>
            <a:spLocks noGrp="1" noChangeArrowheads="1"/>
          </p:cNvSpPr>
          <p:nvPr>
            <p:ph type="title"/>
          </p:nvPr>
        </p:nvSpPr>
        <p:spPr>
          <a:xfrm>
            <a:off x="0" y="-38100"/>
            <a:ext cx="12192000" cy="1143000"/>
          </a:xfrm>
        </p:spPr>
        <p:txBody>
          <a:bodyPr/>
          <a:lstStyle/>
          <a:p>
            <a:r>
              <a:rPr lang="en-US" sz="4000" dirty="0">
                <a:latin typeface="Calibri"/>
                <a:ea typeface="ＭＳ Ｐゴシック" pitchFamily="34" charset="-128"/>
                <a:cs typeface="Calibri"/>
              </a:rPr>
              <a:t>Inference: Base Cases</a:t>
            </a:r>
          </a:p>
        </p:txBody>
      </p:sp>
      <p:sp>
        <p:nvSpPr>
          <p:cNvPr id="17" name="Oval 4"/>
          <p:cNvSpPr>
            <a:spLocks noChangeArrowheads="1"/>
          </p:cNvSpPr>
          <p:nvPr/>
        </p:nvSpPr>
        <p:spPr bwMode="auto">
          <a:xfrm>
            <a:off x="3733800" y="2895600"/>
            <a:ext cx="533400" cy="533400"/>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sp>
        <p:nvSpPr>
          <p:cNvPr id="18" name="Oval 5"/>
          <p:cNvSpPr>
            <a:spLocks noChangeArrowheads="1"/>
          </p:cNvSpPr>
          <p:nvPr/>
        </p:nvSpPr>
        <p:spPr bwMode="auto">
          <a:xfrm>
            <a:off x="3733800" y="18288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cxnSp>
        <p:nvCxnSpPr>
          <p:cNvPr id="19" name="AutoShape 6"/>
          <p:cNvCxnSpPr>
            <a:cxnSpLocks noChangeShapeType="1"/>
            <a:stCxn id="18" idx="4"/>
            <a:endCxn id="17" idx="0"/>
          </p:cNvCxnSpPr>
          <p:nvPr/>
        </p:nvCxnSpPr>
        <p:spPr bwMode="auto">
          <a:xfrm>
            <a:off x="4000500" y="2376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8"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127250" y="4419600"/>
            <a:ext cx="1509712"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Oval 38"/>
          <p:cNvSpPr>
            <a:spLocks noChangeArrowheads="1"/>
          </p:cNvSpPr>
          <p:nvPr/>
        </p:nvSpPr>
        <p:spPr bwMode="auto">
          <a:xfrm>
            <a:off x="10668000" y="25146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cxnSp>
        <p:nvCxnSpPr>
          <p:cNvPr id="22" name="AutoShape 39"/>
          <p:cNvCxnSpPr>
            <a:cxnSpLocks noChangeShapeType="1"/>
            <a:stCxn id="23" idx="6"/>
            <a:endCxn id="21" idx="2"/>
          </p:cNvCxnSpPr>
          <p:nvPr/>
        </p:nvCxnSpPr>
        <p:spPr bwMode="auto">
          <a:xfrm>
            <a:off x="103012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 name="Oval 40"/>
          <p:cNvSpPr>
            <a:spLocks noChangeArrowheads="1"/>
          </p:cNvSpPr>
          <p:nvPr/>
        </p:nvSpPr>
        <p:spPr bwMode="auto">
          <a:xfrm>
            <a:off x="9753600" y="2514600"/>
            <a:ext cx="533400" cy="533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pic>
        <p:nvPicPr>
          <p:cNvPr id="24" name="Picture 41"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702675" y="4419600"/>
            <a:ext cx="1046162"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50" descr="txp_fig"/>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1371600" y="5181600"/>
            <a:ext cx="3027362"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46" descr="txp_fig"/>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2387600" y="6088063"/>
            <a:ext cx="1857375" cy="23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9" descr="txp_fig"/>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2387600" y="5638800"/>
            <a:ext cx="1497012" cy="26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4" descr="txp_fig"/>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7977187" y="5143500"/>
            <a:ext cx="23066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5" descr="txp_fig"/>
          <p:cNvPicPr>
            <a:picLocks noChangeAspect="1" noChangeArrowheads="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8686800" y="5748338"/>
            <a:ext cx="220503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010400" y="1676400"/>
            <a:ext cx="2316609" cy="2133600"/>
          </a:xfrm>
          <a:prstGeom prst="rect">
            <a:avLst/>
          </a:prstGeom>
        </p:spPr>
      </p:pic>
      <p:pic>
        <p:nvPicPr>
          <p:cNvPr id="4" name="Picture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200" y="1676400"/>
            <a:ext cx="2209799" cy="2020506"/>
          </a:xfrm>
          <a:prstGeom prst="rect">
            <a:avLst/>
          </a:prstGeom>
        </p:spPr>
      </p:pic>
    </p:spTree>
    <p:extLst>
      <p:ext uri="{BB962C8B-B14F-4D97-AF65-F5344CB8AC3E}">
        <p14:creationId xmlns:p14="http://schemas.microsoft.com/office/powerpoint/2010/main" val="183234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Passage of Time</a:t>
            </a:r>
          </a:p>
        </p:txBody>
      </p:sp>
      <p:sp>
        <p:nvSpPr>
          <p:cNvPr id="3" name="Content Placeholder 2"/>
          <p:cNvSpPr>
            <a:spLocks noGrp="1"/>
          </p:cNvSpPr>
          <p:nvPr>
            <p:ph idx="1"/>
          </p:nvPr>
        </p:nvSpPr>
        <p:spPr>
          <a:xfrm>
            <a:off x="381000" y="1397001"/>
            <a:ext cx="11404600" cy="4729164"/>
          </a:xfrm>
        </p:spPr>
        <p:txBody>
          <a:bodyPr/>
          <a:lstStyle/>
          <a:p>
            <a:r>
              <a:rPr lang="en-US" sz="2400" dirty="0">
                <a:latin typeface="Calibri"/>
                <a:cs typeface="Calibri"/>
              </a:rPr>
              <a:t>Assume we have current belief P(X | evidence to date)</a:t>
            </a: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Then, after one time step passes:</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Basic idea: beliefs get </a:t>
            </a:r>
            <a:r>
              <a:rPr lang="ja-JP" altLang="en-US" sz="2400" dirty="0">
                <a:latin typeface="Calibri"/>
                <a:cs typeface="Calibri"/>
              </a:rPr>
              <a:t>“</a:t>
            </a:r>
            <a:r>
              <a:rPr lang="en-US" sz="2400" dirty="0">
                <a:latin typeface="Calibri"/>
                <a:cs typeface="Calibri"/>
              </a:rPr>
              <a:t>pushed</a:t>
            </a:r>
            <a:r>
              <a:rPr lang="ja-JP" altLang="en-US" sz="2400" dirty="0">
                <a:latin typeface="Calibri"/>
                <a:cs typeface="Calibri"/>
              </a:rPr>
              <a:t>”</a:t>
            </a:r>
            <a:r>
              <a:rPr lang="en-US" sz="2400" dirty="0">
                <a:latin typeface="Calibri"/>
                <a:cs typeface="Calibri"/>
              </a:rPr>
              <a:t> through the transitions</a:t>
            </a:r>
          </a:p>
          <a:p>
            <a:pPr lvl="1"/>
            <a:r>
              <a:rPr lang="en-US" sz="2000" dirty="0">
                <a:latin typeface="Calibri"/>
                <a:cs typeface="Calibri"/>
              </a:rPr>
              <a:t>With the </a:t>
            </a:r>
            <a:r>
              <a:rPr lang="ja-JP" altLang="en-US" sz="2000" dirty="0">
                <a:latin typeface="Calibri"/>
                <a:cs typeface="Calibri"/>
              </a:rPr>
              <a:t>“</a:t>
            </a:r>
            <a:r>
              <a:rPr lang="en-US" sz="2000" dirty="0">
                <a:latin typeface="Calibri"/>
                <a:cs typeface="Calibri"/>
              </a:rPr>
              <a:t>B</a:t>
            </a:r>
            <a:r>
              <a:rPr lang="ja-JP" altLang="en-US" sz="2000" dirty="0">
                <a:latin typeface="Calibri"/>
                <a:cs typeface="Calibri"/>
              </a:rPr>
              <a:t>”</a:t>
            </a:r>
            <a:r>
              <a:rPr lang="en-US" sz="2000" dirty="0">
                <a:latin typeface="Calibri"/>
                <a:cs typeface="Calibri"/>
              </a:rPr>
              <a:t> notation, we have to be careful about what time step t the belief is about, and what evidence it includes</a:t>
            </a:r>
          </a:p>
          <a:p>
            <a:endParaRPr lang="en-US" dirty="0">
              <a:latin typeface="Calibri"/>
              <a:cs typeface="Calibri"/>
            </a:endParaRPr>
          </a:p>
        </p:txBody>
      </p:sp>
      <p:pic>
        <p:nvPicPr>
          <p:cNvPr id="7" name="Picture 6" descr="txp_fi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905000" y="2057400"/>
            <a:ext cx="2452687"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 name="Group 22"/>
          <p:cNvGrpSpPr>
            <a:grpSpLocks/>
          </p:cNvGrpSpPr>
          <p:nvPr/>
        </p:nvGrpSpPr>
        <p:grpSpPr bwMode="auto">
          <a:xfrm>
            <a:off x="8991600" y="1585118"/>
            <a:ext cx="1901825" cy="700088"/>
            <a:chOff x="7848600" y="2362200"/>
            <a:chExt cx="758825" cy="279400"/>
          </a:xfrm>
        </p:grpSpPr>
        <p:sp>
          <p:nvSpPr>
            <p:cNvPr id="9" name="Oval 12"/>
            <p:cNvSpPr>
              <a:spLocks noChangeArrowheads="1"/>
            </p:cNvSpPr>
            <p:nvPr/>
          </p:nvSpPr>
          <p:spPr bwMode="auto">
            <a:xfrm>
              <a:off x="8327858" y="2362200"/>
              <a:ext cx="279567" cy="279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2</a:t>
              </a:r>
            </a:p>
          </p:txBody>
        </p:sp>
        <p:cxnSp>
          <p:nvCxnSpPr>
            <p:cNvPr id="10" name="AutoShape 14"/>
            <p:cNvCxnSpPr>
              <a:cxnSpLocks noChangeShapeType="1"/>
              <a:stCxn id="11" idx="6"/>
              <a:endCxn id="9" idx="2"/>
            </p:cNvCxnSpPr>
            <p:nvPr/>
          </p:nvCxnSpPr>
          <p:spPr bwMode="auto">
            <a:xfrm>
              <a:off x="8135656" y="2501900"/>
              <a:ext cx="184714"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Oval 15"/>
            <p:cNvSpPr>
              <a:spLocks noChangeArrowheads="1"/>
            </p:cNvSpPr>
            <p:nvPr/>
          </p:nvSpPr>
          <p:spPr bwMode="auto">
            <a:xfrm>
              <a:off x="7848600" y="2362200"/>
              <a:ext cx="279567" cy="279400"/>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a:ln>
                    <a:noFill/>
                  </a:ln>
                  <a:solidFill>
                    <a:srgbClr val="000000"/>
                  </a:solidFill>
                  <a:effectLst/>
                  <a:uLnTx/>
                  <a:uFillTx/>
                  <a:latin typeface="Calibri"/>
                  <a:ea typeface="ＭＳ Ｐゴシック" pitchFamily="34" charset="-128"/>
                  <a:cs typeface="Calibri"/>
                </a:rPr>
                <a:t>1</a:t>
              </a:r>
            </a:p>
          </p:txBody>
        </p:sp>
      </p:grpSp>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3416300"/>
            <a:ext cx="2870200" cy="681353"/>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4267201"/>
            <a:ext cx="3962400" cy="650908"/>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9050" y="5029200"/>
            <a:ext cx="3460750" cy="660764"/>
          </a:xfrm>
          <a:prstGeom prst="rect">
            <a:avLst/>
          </a:prstGeom>
        </p:spPr>
      </p:pic>
      <p:sp>
        <p:nvSpPr>
          <p:cNvPr id="16" name="Content Placeholder 2"/>
          <p:cNvSpPr txBox="1">
            <a:spLocks/>
          </p:cNvSpPr>
          <p:nvPr/>
        </p:nvSpPr>
        <p:spPr bwMode="auto">
          <a:xfrm>
            <a:off x="7848600" y="4191000"/>
            <a:ext cx="3657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342882" marR="0" lvl="0" indent="-342882"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2400" b="0" i="0" u="none" strike="noStrike" kern="1200" cap="none" spc="0" normalizeH="0" baseline="0" noProof="0" dirty="0">
                <a:ln>
                  <a:noFill/>
                </a:ln>
                <a:solidFill>
                  <a:srgbClr val="333399"/>
                </a:solidFill>
                <a:effectLst/>
                <a:uLnTx/>
                <a:uFillTx/>
                <a:latin typeface="Calibri"/>
                <a:ea typeface="+mn-ea"/>
                <a:cs typeface="Calibri"/>
              </a:rPr>
              <a:t>Or compactly:</a:t>
            </a:r>
            <a:endParaRPr kumimoji="0" lang="en-US" sz="3200" b="0" i="0" u="none" strike="noStrike" kern="1200" cap="none" spc="0" normalizeH="0" baseline="0" noProof="0" dirty="0">
              <a:ln>
                <a:noFill/>
              </a:ln>
              <a:solidFill>
                <a:srgbClr val="333399"/>
              </a:solidFill>
              <a:effectLst/>
              <a:uLnTx/>
              <a:uFillTx/>
              <a:latin typeface="Calibri"/>
              <a:ea typeface="+mn-ea"/>
              <a:cs typeface="Calibri"/>
            </a:endParaRPr>
          </a:p>
        </p:txBody>
      </p:sp>
      <p:pic>
        <p:nvPicPr>
          <p:cNvPr id="17" name="Picture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9600" y="4876800"/>
            <a:ext cx="3657600" cy="610873"/>
          </a:xfrm>
          <a:prstGeom prst="rect">
            <a:avLst/>
          </a:prstGeom>
        </p:spPr>
      </p:pic>
      <p:pic>
        <p:nvPicPr>
          <p:cNvPr id="18" name="Picture 1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368" y="3422650"/>
            <a:ext cx="2010032" cy="387350"/>
          </a:xfrm>
          <a:prstGeom prst="rect">
            <a:avLst/>
          </a:prstGeom>
        </p:spPr>
      </p:pic>
    </p:spTree>
    <p:extLst>
      <p:ext uri="{BB962C8B-B14F-4D97-AF65-F5344CB8AC3E}">
        <p14:creationId xmlns:p14="http://schemas.microsoft.com/office/powerpoint/2010/main" val="390101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4333282"/>
            <a:ext cx="7772399" cy="2524718"/>
          </a:xfrm>
          <a:prstGeom prst="rect">
            <a:avLst/>
          </a:prstGeom>
        </p:spPr>
      </p:pic>
      <p:sp>
        <p:nvSpPr>
          <p:cNvPr id="64513" name="Rectangle 2"/>
          <p:cNvSpPr>
            <a:spLocks noGrp="1" noChangeArrowheads="1"/>
          </p:cNvSpPr>
          <p:nvPr>
            <p:ph type="title"/>
          </p:nvPr>
        </p:nvSpPr>
        <p:spPr/>
        <p:txBody>
          <a:bodyPr/>
          <a:lstStyle/>
          <a:p>
            <a:r>
              <a:rPr lang="en-US">
                <a:latin typeface="Calibri"/>
                <a:ea typeface="ＭＳ Ｐゴシック" pitchFamily="34" charset="-128"/>
                <a:cs typeface="Calibri"/>
              </a:rPr>
              <a:t>Example: Passage of Time</a:t>
            </a:r>
          </a:p>
        </p:txBody>
      </p:sp>
      <p:sp>
        <p:nvSpPr>
          <p:cNvPr id="64514" name="Rectangle 3"/>
          <p:cNvSpPr>
            <a:spLocks noGrp="1" noChangeArrowheads="1"/>
          </p:cNvSpPr>
          <p:nvPr>
            <p:ph idx="1"/>
          </p:nvPr>
        </p:nvSpPr>
        <p:spPr>
          <a:xfrm>
            <a:off x="457200" y="1371600"/>
            <a:ext cx="8534400" cy="4525963"/>
          </a:xfrm>
        </p:spPr>
        <p:txBody>
          <a:bodyPr/>
          <a:lstStyle/>
          <a:p>
            <a:r>
              <a:rPr lang="en-US" sz="2400" dirty="0">
                <a:latin typeface="Calibri"/>
                <a:ea typeface="ＭＳ Ｐゴシック" pitchFamily="34" charset="-128"/>
                <a:cs typeface="Calibri"/>
              </a:rPr>
              <a:t>As time passes, uncertainty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accumulates</a:t>
            </a:r>
            <a:r>
              <a:rPr lang="ja-JP" altLang="en-US" sz="2400" dirty="0">
                <a:latin typeface="Calibri"/>
                <a:ea typeface="ＭＳ Ｐゴシック" pitchFamily="34" charset="-128"/>
                <a:cs typeface="Calibri"/>
              </a:rPr>
              <a:t>”</a:t>
            </a:r>
            <a:endParaRPr lang="en-US" sz="2400" dirty="0">
              <a:latin typeface="Calibri"/>
              <a:ea typeface="ＭＳ Ｐゴシック" pitchFamily="34" charset="-128"/>
              <a:cs typeface="Calibri"/>
            </a:endParaRPr>
          </a:p>
        </p:txBody>
      </p:sp>
      <p:graphicFrame>
        <p:nvGraphicFramePr>
          <p:cNvPr id="64515" name="Object 2"/>
          <p:cNvGraphicFramePr>
            <a:graphicFrameLocks noChangeAspect="1"/>
          </p:cNvGraphicFramePr>
          <p:nvPr/>
        </p:nvGraphicFramePr>
        <p:xfrm>
          <a:off x="1127125" y="2041525"/>
          <a:ext cx="2559050" cy="1714500"/>
        </p:xfrm>
        <a:graphic>
          <a:graphicData uri="http://schemas.openxmlformats.org/presentationml/2006/ole">
            <mc:AlternateContent xmlns:mc="http://schemas.openxmlformats.org/markup-compatibility/2006">
              <mc:Choice xmlns:v="urn:schemas-microsoft-com:vml" Requires="v">
                <p:oleObj name="Photo Editor Photo" r:id="rId3" imgW="3878916" imgH="2598645" progId="MSPhotoEd.3">
                  <p:embed/>
                </p:oleObj>
              </mc:Choice>
              <mc:Fallback>
                <p:oleObj name="Photo Editor Photo" r:id="rId3" imgW="3878916" imgH="2598645" progId="MSPhotoEd.3">
                  <p:embed/>
                  <p:pic>
                    <p:nvPicPr>
                      <p:cNvPr id="64515" name="Object 2"/>
                      <p:cNvPicPr>
                        <a:picLocks noChangeAspect="1" noChangeArrowheads="1"/>
                      </p:cNvPicPr>
                      <p:nvPr/>
                    </p:nvPicPr>
                    <p:blipFill>
                      <a:blip r:embed="rId4">
                        <a:extLst>
                          <a:ext uri="{28A0092B-C50C-407E-A947-70E740481C1C}">
                            <a14:useLocalDpi xmlns:a14="http://schemas.microsoft.com/office/drawing/2010/main" val="0"/>
                          </a:ext>
                        </a:extLst>
                      </a:blip>
                      <a:srcRect l="1065" t="1222" r="1474" b="1222"/>
                      <a:stretch>
                        <a:fillRect/>
                      </a:stretch>
                    </p:blipFill>
                    <p:spPr bwMode="auto">
                      <a:xfrm>
                        <a:off x="1127125" y="2041525"/>
                        <a:ext cx="2559050" cy="1714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10373" name="Object 3"/>
          <p:cNvGraphicFramePr>
            <a:graphicFrameLocks noChangeAspect="1"/>
          </p:cNvGraphicFramePr>
          <p:nvPr/>
        </p:nvGraphicFramePr>
        <p:xfrm>
          <a:off x="4071937" y="2041525"/>
          <a:ext cx="2568575" cy="1744663"/>
        </p:xfrm>
        <a:graphic>
          <a:graphicData uri="http://schemas.openxmlformats.org/presentationml/2006/ole">
            <mc:AlternateContent xmlns:mc="http://schemas.openxmlformats.org/markup-compatibility/2006">
              <mc:Choice xmlns:v="urn:schemas-microsoft-com:vml" Requires="v">
                <p:oleObj name="Photo Editor Photo" r:id="rId5" imgW="3894157" imgH="2644369" progId="MSPhotoEd.3">
                  <p:embed/>
                </p:oleObj>
              </mc:Choice>
              <mc:Fallback>
                <p:oleObj name="Photo Editor Photo" r:id="rId5" imgW="3894157" imgH="2644369" progId="MSPhotoEd.3">
                  <p:embed/>
                  <p:pic>
                    <p:nvPicPr>
                      <p:cNvPr id="1210373" name="Object 3"/>
                      <p:cNvPicPr>
                        <a:picLocks noChangeAspect="1" noChangeArrowheads="1"/>
                      </p:cNvPicPr>
                      <p:nvPr/>
                    </p:nvPicPr>
                    <p:blipFill>
                      <a:blip r:embed="rId6">
                        <a:extLst>
                          <a:ext uri="{28A0092B-C50C-407E-A947-70E740481C1C}">
                            <a14:useLocalDpi xmlns:a14="http://schemas.microsoft.com/office/drawing/2010/main" val="0"/>
                          </a:ext>
                        </a:extLst>
                      </a:blip>
                      <a:srcRect l="1019" t="1501" r="2078" b="2400"/>
                      <a:stretch>
                        <a:fillRect/>
                      </a:stretch>
                    </p:blipFill>
                    <p:spPr bwMode="auto">
                      <a:xfrm>
                        <a:off x="4071937" y="2041525"/>
                        <a:ext cx="2568575" cy="1744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10374" name="Object 4"/>
          <p:cNvGraphicFramePr>
            <a:graphicFrameLocks noChangeAspect="1"/>
          </p:cNvGraphicFramePr>
          <p:nvPr/>
        </p:nvGraphicFramePr>
        <p:xfrm>
          <a:off x="8078787" y="2041525"/>
          <a:ext cx="2589213" cy="1754188"/>
        </p:xfrm>
        <a:graphic>
          <a:graphicData uri="http://schemas.openxmlformats.org/presentationml/2006/ole">
            <mc:AlternateContent xmlns:mc="http://schemas.openxmlformats.org/markup-compatibility/2006">
              <mc:Choice xmlns:v="urn:schemas-microsoft-com:vml" Requires="v">
                <p:oleObj name="Photo Editor Photo" r:id="rId7" imgW="3924640" imgH="2659048" progId="MSPhotoEd.3">
                  <p:embed/>
                </p:oleObj>
              </mc:Choice>
              <mc:Fallback>
                <p:oleObj name="Photo Editor Photo" r:id="rId7" imgW="3924640" imgH="2659048" progId="MSPhotoEd.3">
                  <p:embed/>
                  <p:pic>
                    <p:nvPicPr>
                      <p:cNvPr id="1210374" name="Object 4"/>
                      <p:cNvPicPr>
                        <a:picLocks noChangeAspect="1" noChangeArrowheads="1"/>
                      </p:cNvPicPr>
                      <p:nvPr/>
                    </p:nvPicPr>
                    <p:blipFill>
                      <a:blip r:embed="rId8">
                        <a:extLst>
                          <a:ext uri="{28A0092B-C50C-407E-A947-70E740481C1C}">
                            <a14:useLocalDpi xmlns:a14="http://schemas.microsoft.com/office/drawing/2010/main" val="0"/>
                          </a:ext>
                        </a:extLst>
                      </a:blip>
                      <a:srcRect l="1659" t="1492" r="2426" b="2866"/>
                      <a:stretch>
                        <a:fillRect/>
                      </a:stretch>
                    </p:blipFill>
                    <p:spPr bwMode="auto">
                      <a:xfrm>
                        <a:off x="8078787" y="2041525"/>
                        <a:ext cx="2589213" cy="1754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64518" name="Text Box 7"/>
          <p:cNvSpPr txBox="1">
            <a:spLocks noChangeArrowheads="1"/>
          </p:cNvSpPr>
          <p:nvPr/>
        </p:nvSpPr>
        <p:spPr bwMode="auto">
          <a:xfrm>
            <a:off x="2057400" y="3717925"/>
            <a:ext cx="7937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T = 1</a:t>
            </a:r>
          </a:p>
        </p:txBody>
      </p:sp>
      <p:sp>
        <p:nvSpPr>
          <p:cNvPr id="1210376" name="Text Box 8"/>
          <p:cNvSpPr txBox="1">
            <a:spLocks noChangeArrowheads="1"/>
          </p:cNvSpPr>
          <p:nvPr/>
        </p:nvSpPr>
        <p:spPr bwMode="auto">
          <a:xfrm>
            <a:off x="5029200" y="3717925"/>
            <a:ext cx="7937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T = 2</a:t>
            </a:r>
          </a:p>
        </p:txBody>
      </p:sp>
      <p:sp>
        <p:nvSpPr>
          <p:cNvPr id="1210377" name="Text Box 9"/>
          <p:cNvSpPr txBox="1">
            <a:spLocks noChangeArrowheads="1"/>
          </p:cNvSpPr>
          <p:nvPr/>
        </p:nvSpPr>
        <p:spPr bwMode="auto">
          <a:xfrm>
            <a:off x="9072793" y="3717925"/>
            <a:ext cx="7937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T = 5</a:t>
            </a:r>
          </a:p>
        </p:txBody>
      </p:sp>
      <p:sp>
        <p:nvSpPr>
          <p:cNvPr id="64521" name="Text Box 10"/>
          <p:cNvSpPr txBox="1">
            <a:spLocks noChangeArrowheads="1"/>
          </p:cNvSpPr>
          <p:nvPr/>
        </p:nvSpPr>
        <p:spPr bwMode="auto">
          <a:xfrm>
            <a:off x="7391400" y="1447800"/>
            <a:ext cx="5257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(Transition model: ghosts usually go clockwise)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03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03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103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03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76" grpId="0"/>
      <p:bldP spid="12103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Observation</a:t>
            </a:r>
          </a:p>
        </p:txBody>
      </p:sp>
      <p:sp>
        <p:nvSpPr>
          <p:cNvPr id="3" name="Content Placeholder 2"/>
          <p:cNvSpPr>
            <a:spLocks noGrp="1"/>
          </p:cNvSpPr>
          <p:nvPr>
            <p:ph idx="1"/>
          </p:nvPr>
        </p:nvSpPr>
        <p:spPr>
          <a:xfrm>
            <a:off x="406400" y="1219200"/>
            <a:ext cx="11379200" cy="4906965"/>
          </a:xfrm>
        </p:spPr>
        <p:txBody>
          <a:bodyPr/>
          <a:lstStyle/>
          <a:p>
            <a:pPr>
              <a:lnSpc>
                <a:spcPct val="90000"/>
              </a:lnSpc>
            </a:pPr>
            <a:r>
              <a:rPr lang="en-US" sz="2400" dirty="0">
                <a:latin typeface="Calibri"/>
                <a:cs typeface="Calibri"/>
              </a:rPr>
              <a:t>Assume we have current belief P(X | previous evidence):</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r>
              <a:rPr lang="en-US" sz="2400" dirty="0">
                <a:latin typeface="Calibri"/>
                <a:cs typeface="Calibri"/>
              </a:rPr>
              <a:t>Then, after evidence comes in:</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r>
              <a:rPr lang="en-US" sz="2400" dirty="0">
                <a:latin typeface="Calibri"/>
                <a:cs typeface="Calibri"/>
              </a:rPr>
              <a:t>Or, compactly:</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endParaRPr lang="en-US" sz="2400" dirty="0">
              <a:latin typeface="Calibri"/>
              <a:cs typeface="Calibri"/>
            </a:endParaRPr>
          </a:p>
        </p:txBody>
      </p:sp>
      <p:grpSp>
        <p:nvGrpSpPr>
          <p:cNvPr id="8" name="Group 19"/>
          <p:cNvGrpSpPr>
            <a:grpSpLocks/>
          </p:cNvGrpSpPr>
          <p:nvPr/>
        </p:nvGrpSpPr>
        <p:grpSpPr bwMode="auto">
          <a:xfrm>
            <a:off x="9144000" y="1143000"/>
            <a:ext cx="588962" cy="1766890"/>
            <a:chOff x="8173954" y="2209800"/>
            <a:chExt cx="284246" cy="852487"/>
          </a:xfrm>
        </p:grpSpPr>
        <p:sp>
          <p:nvSpPr>
            <p:cNvPr id="9" name="Oval 20"/>
            <p:cNvSpPr>
              <a:spLocks noChangeArrowheads="1"/>
            </p:cNvSpPr>
            <p:nvPr/>
          </p:nvSpPr>
          <p:spPr bwMode="auto">
            <a:xfrm>
              <a:off x="8173954" y="2778125"/>
              <a:ext cx="284246" cy="284162"/>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1</a:t>
              </a:r>
              <a:endParaRPr kumimoji="0" lang="en-US" sz="1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endParaRPr>
            </a:p>
          </p:txBody>
        </p:sp>
        <p:sp>
          <p:nvSpPr>
            <p:cNvPr id="10" name="Oval 22"/>
            <p:cNvSpPr>
              <a:spLocks noChangeArrowheads="1"/>
            </p:cNvSpPr>
            <p:nvPr/>
          </p:nvSpPr>
          <p:spPr bwMode="auto">
            <a:xfrm>
              <a:off x="8173954" y="2209800"/>
              <a:ext cx="284246" cy="284162"/>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1</a:t>
              </a:r>
            </a:p>
          </p:txBody>
        </p:sp>
        <p:cxnSp>
          <p:nvCxnSpPr>
            <p:cNvPr id="11" name="AutoShape 23"/>
            <p:cNvCxnSpPr>
              <a:cxnSpLocks noChangeShapeType="1"/>
              <a:stCxn id="10" idx="4"/>
              <a:endCxn id="9" idx="0"/>
            </p:cNvCxnSpPr>
            <p:nvPr/>
          </p:nvCxnSpPr>
          <p:spPr bwMode="auto">
            <a:xfrm>
              <a:off x="8316077" y="2501574"/>
              <a:ext cx="0" cy="268939"/>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1219200"/>
            <a:ext cx="2209799" cy="2020506"/>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828800"/>
            <a:ext cx="3625850" cy="367294"/>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048000"/>
            <a:ext cx="2529703" cy="349250"/>
          </a:xfrm>
          <a:prstGeom prst="rect">
            <a:avLst/>
          </a:prstGeom>
        </p:spPr>
      </p:pic>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00" y="3048000"/>
            <a:ext cx="4464050" cy="347726"/>
          </a:xfrm>
          <a:prstGeom prst="rect">
            <a:avLst/>
          </a:prstGeom>
        </p:spPr>
      </p:pic>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0" y="3581400"/>
            <a:ext cx="3733800" cy="394069"/>
          </a:xfrm>
          <a:prstGeom prst="rect">
            <a:avLst/>
          </a:prstGeom>
        </p:spPr>
      </p:pic>
      <p:pic>
        <p:nvPicPr>
          <p:cNvPr id="19" name="Picture 1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0" y="5029200"/>
            <a:ext cx="4153243" cy="349250"/>
          </a:xfrm>
          <a:prstGeom prst="rect">
            <a:avLst/>
          </a:prstGeom>
        </p:spPr>
      </p:pic>
      <p:pic>
        <p:nvPicPr>
          <p:cNvPr id="20" name="Picture 1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9000" y="4343400"/>
            <a:ext cx="4800600" cy="349650"/>
          </a:xfrm>
          <a:prstGeom prst="rect">
            <a:avLst/>
          </a:prstGeom>
        </p:spPr>
      </p:pic>
      <p:pic>
        <p:nvPicPr>
          <p:cNvPr id="22" name="Picture 2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6172200"/>
            <a:ext cx="5029200" cy="350293"/>
          </a:xfrm>
          <a:prstGeom prst="rect">
            <a:avLst/>
          </a:prstGeom>
        </p:spPr>
      </p:pic>
      <p:sp>
        <p:nvSpPr>
          <p:cNvPr id="23" name="Content Placeholder 2"/>
          <p:cNvSpPr txBox="1">
            <a:spLocks/>
          </p:cNvSpPr>
          <p:nvPr/>
        </p:nvSpPr>
        <p:spPr bwMode="auto">
          <a:xfrm>
            <a:off x="7772400" y="5410200"/>
            <a:ext cx="45720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342882" marR="0" lvl="0" indent="-342882" algn="l" defTabSz="914400" rtl="0" eaLnBrk="1" fontAlgn="base" latinLnBrk="0" hangingPunct="1">
              <a:lnSpc>
                <a:spcPct val="90000"/>
              </a:lnSpc>
              <a:spcBef>
                <a:spcPct val="20000"/>
              </a:spcBef>
              <a:spcAft>
                <a:spcPct val="0"/>
              </a:spcAft>
              <a:buClr>
                <a:srgbClr val="333399"/>
              </a:buClr>
              <a:buSzTx/>
              <a:buFont typeface="Wingdings" pitchFamily="2" charset="2"/>
              <a:buChar char="§"/>
              <a:tabLst/>
              <a:defRPr/>
            </a:pPr>
            <a:r>
              <a:rPr kumimoji="0" lang="en-US" sz="2400" b="0" i="0" u="none" strike="noStrike" kern="1200" cap="none" spc="0" normalizeH="0" baseline="0" noProof="0" dirty="0">
                <a:ln>
                  <a:noFill/>
                </a:ln>
                <a:solidFill>
                  <a:srgbClr val="333399"/>
                </a:solidFill>
                <a:effectLst/>
                <a:uLnTx/>
                <a:uFillTx/>
                <a:latin typeface="Calibri"/>
                <a:ea typeface="+mn-ea"/>
                <a:cs typeface="Calibri"/>
              </a:rPr>
              <a:t>Basic idea: beliefs “reweighted” by likelihood of evidence</a:t>
            </a:r>
          </a:p>
          <a:p>
            <a:pPr marL="342882" marR="0" lvl="0" indent="-342882" algn="l" defTabSz="914400" rtl="0" eaLnBrk="1" fontAlgn="base" latinLnBrk="0" hangingPunct="1">
              <a:lnSpc>
                <a:spcPct val="90000"/>
              </a:lnSpc>
              <a:spcBef>
                <a:spcPct val="20000"/>
              </a:spcBef>
              <a:spcAft>
                <a:spcPct val="0"/>
              </a:spcAft>
              <a:buClr>
                <a:srgbClr val="333399"/>
              </a:buClr>
              <a:buSzTx/>
              <a:buFont typeface="Wingdings" pitchFamily="2" charset="2"/>
              <a:buChar char="§"/>
              <a:tabLst/>
              <a:defRPr/>
            </a:pPr>
            <a:r>
              <a:rPr kumimoji="0" lang="en-US" sz="2400" b="0" i="0" u="none" strike="noStrike" kern="1200" cap="none" spc="0" normalizeH="0" baseline="0" noProof="0" dirty="0">
                <a:ln>
                  <a:noFill/>
                </a:ln>
                <a:solidFill>
                  <a:srgbClr val="333399"/>
                </a:solidFill>
                <a:effectLst/>
                <a:uLnTx/>
                <a:uFillTx/>
                <a:latin typeface="Calibri"/>
                <a:ea typeface="+mn-ea"/>
                <a:cs typeface="Calibri"/>
              </a:rPr>
              <a:t>Unlike passage of time, we have to renormalize</a:t>
            </a:r>
          </a:p>
          <a:p>
            <a:pPr marL="342882" marR="0" lvl="0" indent="-342882"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endParaRPr kumimoji="0" lang="en-US" sz="2400" b="0" i="0" u="none" strike="noStrike" kern="1200" cap="none" spc="0" normalizeH="0" baseline="0" noProof="0" dirty="0">
              <a:ln>
                <a:noFill/>
              </a:ln>
              <a:solidFill>
                <a:srgbClr val="333399"/>
              </a:solidFill>
              <a:effectLst/>
              <a:uLnTx/>
              <a:uFillTx/>
              <a:latin typeface="Calibri"/>
              <a:ea typeface="+mn-ea"/>
              <a:cs typeface="Calibri"/>
            </a:endParaRPr>
          </a:p>
        </p:txBody>
      </p:sp>
    </p:spTree>
    <p:extLst>
      <p:ext uri="{BB962C8B-B14F-4D97-AF65-F5344CB8AC3E}">
        <p14:creationId xmlns:p14="http://schemas.microsoft.com/office/powerpoint/2010/main" val="180387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Calibri"/>
                <a:ea typeface="ＭＳ Ｐゴシック" pitchFamily="34" charset="-128"/>
                <a:cs typeface="Calibri"/>
              </a:rPr>
              <a:t>Example: Observation</a:t>
            </a:r>
          </a:p>
        </p:txBody>
      </p:sp>
      <p:sp>
        <p:nvSpPr>
          <p:cNvPr id="65538" name="Rectangle 3"/>
          <p:cNvSpPr>
            <a:spLocks noGrp="1" noChangeArrowheads="1"/>
          </p:cNvSpPr>
          <p:nvPr>
            <p:ph idx="1"/>
          </p:nvPr>
        </p:nvSpPr>
        <p:spPr>
          <a:xfrm>
            <a:off x="990600" y="1397001"/>
            <a:ext cx="10795000" cy="4729164"/>
          </a:xfrm>
        </p:spPr>
        <p:txBody>
          <a:bodyPr/>
          <a:lstStyle/>
          <a:p>
            <a:r>
              <a:rPr lang="en-US" sz="2400" dirty="0">
                <a:latin typeface="Calibri"/>
                <a:ea typeface="ＭＳ Ｐゴシック" pitchFamily="34" charset="-128"/>
                <a:cs typeface="Calibri"/>
              </a:rPr>
              <a:t>As we get observations, beliefs get reweighted, uncertainty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decreases</a:t>
            </a:r>
            <a:r>
              <a:rPr lang="ja-JP" altLang="en-US" sz="2400" dirty="0">
                <a:latin typeface="Calibri"/>
                <a:ea typeface="ＭＳ Ｐゴシック" pitchFamily="34" charset="-128"/>
                <a:cs typeface="Calibri"/>
              </a:rPr>
              <a:t>”</a:t>
            </a:r>
            <a:endParaRPr lang="en-US" sz="2400" dirty="0">
              <a:latin typeface="Calibri"/>
              <a:ea typeface="ＭＳ Ｐゴシック" pitchFamily="34" charset="-128"/>
              <a:cs typeface="Calibri"/>
            </a:endParaRPr>
          </a:p>
        </p:txBody>
      </p:sp>
      <p:graphicFrame>
        <p:nvGraphicFramePr>
          <p:cNvPr id="65539" name="Object 2"/>
          <p:cNvGraphicFramePr>
            <a:graphicFrameLocks noChangeAspect="1"/>
          </p:cNvGraphicFramePr>
          <p:nvPr/>
        </p:nvGraphicFramePr>
        <p:xfrm>
          <a:off x="6553200" y="2514600"/>
          <a:ext cx="2505075" cy="1692275"/>
        </p:xfrm>
        <a:graphic>
          <a:graphicData uri="http://schemas.openxmlformats.org/presentationml/2006/ole">
            <mc:AlternateContent xmlns:mc="http://schemas.openxmlformats.org/markup-compatibility/2006">
              <mc:Choice xmlns:v="urn:schemas-microsoft-com:vml" Requires="v">
                <p:oleObj name="Photo Editor Photo" r:id="rId3" imgW="3802710" imgH="2567619" progId="MSPhotoEd.3">
                  <p:embed/>
                </p:oleObj>
              </mc:Choice>
              <mc:Fallback>
                <p:oleObj name="Photo Editor Photo" r:id="rId3" imgW="3802710" imgH="2567619" progId="MSPhotoEd.3">
                  <p:embed/>
                  <p:pic>
                    <p:nvPicPr>
                      <p:cNvPr id="6553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514600"/>
                        <a:ext cx="2505075" cy="169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pic>
        <p:nvPicPr>
          <p:cNvPr id="65540" name="Picture 5"/>
          <p:cNvPicPr>
            <a:picLocks noChangeAspect="1" noChangeArrowheads="1"/>
          </p:cNvPicPr>
          <p:nvPr/>
        </p:nvPicPr>
        <p:blipFill>
          <a:blip r:embed="rId5">
            <a:extLst>
              <a:ext uri="{28A0092B-C50C-407E-A947-70E740481C1C}">
                <a14:useLocalDpi xmlns:a14="http://schemas.microsoft.com/office/drawing/2010/main" val="0"/>
              </a:ext>
            </a:extLst>
          </a:blip>
          <a:srcRect l="1595" t="905" r="2145" b="2351"/>
          <a:stretch>
            <a:fillRect/>
          </a:stretch>
        </p:blipFill>
        <p:spPr bwMode="auto">
          <a:xfrm>
            <a:off x="2994025" y="2517775"/>
            <a:ext cx="2492375" cy="169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41" name="Text Box 6"/>
          <p:cNvSpPr txBox="1">
            <a:spLocks noChangeArrowheads="1"/>
          </p:cNvSpPr>
          <p:nvPr/>
        </p:nvSpPr>
        <p:spPr bwMode="auto">
          <a:xfrm>
            <a:off x="3048000" y="4335462"/>
            <a:ext cx="25177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Before observation</a:t>
            </a:r>
          </a:p>
        </p:txBody>
      </p:sp>
      <p:sp>
        <p:nvSpPr>
          <p:cNvPr id="65542" name="Text Box 7"/>
          <p:cNvSpPr txBox="1">
            <a:spLocks noChangeArrowheads="1"/>
          </p:cNvSpPr>
          <p:nvPr/>
        </p:nvSpPr>
        <p:spPr bwMode="auto">
          <a:xfrm>
            <a:off x="6778625" y="4335462"/>
            <a:ext cx="25177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ＭＳ Ｐゴシック" pitchFamily="34" charset="-128"/>
                <a:cs typeface="Calibri"/>
              </a:rPr>
              <a:t>After observation</a:t>
            </a:r>
          </a:p>
        </p:txBody>
      </p:sp>
      <p:pic>
        <p:nvPicPr>
          <p:cNvPr id="65543" name="Picture 8"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549775" y="5257800"/>
            <a:ext cx="2765425"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0" y="4058769"/>
            <a:ext cx="2436812" cy="252188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903" y="4114800"/>
            <a:ext cx="2561219" cy="252471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25400"/>
            <a:ext cx="9982200" cy="1143000"/>
          </a:xfrm>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2133600" y="4327525"/>
            <a:ext cx="5334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nvGraphicFramePr>
        <p:xfrm>
          <a:off x="7543800" y="4251325"/>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t+1</a:t>
                      </a:r>
                      <a:r>
                        <a:rPr lang="en-US" sz="1800" b="0" dirty="0">
                          <a:solidFill>
                            <a:srgbClr val="333399"/>
                          </a:solidFill>
                          <a:latin typeface="Calibri"/>
                          <a:cs typeface="Calibri"/>
                        </a:rPr>
                        <a:t>|R</a:t>
                      </a:r>
                      <a:r>
                        <a:rPr lang="en-US" sz="1800" b="0" baseline="-25000" dirty="0">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31" name="Straight Arrow Connector 30"/>
          <p:cNvCxnSpPr/>
          <p:nvPr/>
        </p:nvCxnSpPr>
        <p:spPr>
          <a:xfrm>
            <a:off x="3657600" y="4716463"/>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4419600" y="4327525"/>
            <a:ext cx="533400" cy="79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5943600" y="4724401"/>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nvGraphicFramePr>
        <p:xfrm>
          <a:off x="9906000" y="4251325"/>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2667000" y="5241925"/>
            <a:ext cx="1981200" cy="762000"/>
          </a:xfrm>
          <a:prstGeom prst="ellipse">
            <a:avLst/>
          </a:prstGeom>
          <a:solidFill>
            <a:schemeClr val="bg1">
              <a:lumMod val="75000"/>
            </a:schemeClr>
          </a:solidFill>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99"/>
                </a:solidFill>
                <a:effectLst/>
                <a:uLnTx/>
                <a:uFillTx/>
                <a:latin typeface="Calibri"/>
                <a:ea typeface="+mn-ea"/>
                <a:cs typeface="Calibri"/>
              </a:rPr>
              <a:t>Umbrella</a:t>
            </a:r>
            <a:r>
              <a:rPr kumimoji="0" lang="en-US" sz="1800" b="0" i="0" u="none" strike="noStrike" kern="1200" cap="none" spc="0" normalizeH="0" baseline="-25000" noProof="0" dirty="0">
                <a:ln>
                  <a:noFill/>
                </a:ln>
                <a:solidFill>
                  <a:srgbClr val="333399"/>
                </a:solidFill>
                <a:effectLst/>
                <a:uLnTx/>
                <a:uFillTx/>
                <a:latin typeface="Calibri"/>
                <a:ea typeface="+mn-ea"/>
                <a:cs typeface="Calibri"/>
              </a:rPr>
              <a:t>1</a:t>
            </a:r>
          </a:p>
        </p:txBody>
      </p:sp>
      <p:sp>
        <p:nvSpPr>
          <p:cNvPr id="50" name="Oval 49"/>
          <p:cNvSpPr/>
          <p:nvPr/>
        </p:nvSpPr>
        <p:spPr>
          <a:xfrm>
            <a:off x="4953000" y="5241925"/>
            <a:ext cx="1981200" cy="762000"/>
          </a:xfrm>
          <a:prstGeom prst="ellipse">
            <a:avLst/>
          </a:prstGeom>
          <a:solidFill>
            <a:srgbClr val="BFBFBF"/>
          </a:solidFill>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99"/>
                </a:solidFill>
                <a:effectLst/>
                <a:uLnTx/>
                <a:uFillTx/>
                <a:latin typeface="Calibri"/>
                <a:ea typeface="+mn-ea"/>
                <a:cs typeface="Calibri"/>
              </a:rPr>
              <a:t>Umbrella</a:t>
            </a:r>
            <a:r>
              <a:rPr kumimoji="0" lang="en-US" sz="1800" b="0" i="0" u="none" strike="noStrike" kern="1200" cap="none" spc="0" normalizeH="0" baseline="-25000" noProof="0" dirty="0">
                <a:ln>
                  <a:noFill/>
                </a:ln>
                <a:solidFill>
                  <a:srgbClr val="333399"/>
                </a:solidFill>
                <a:effectLst/>
                <a:uLnTx/>
                <a:uFillTx/>
                <a:latin typeface="Calibri"/>
                <a:ea typeface="+mn-ea"/>
                <a:cs typeface="Calibri"/>
              </a:rPr>
              <a:t>2</a:t>
            </a:r>
          </a:p>
        </p:txBody>
      </p:sp>
      <p:sp>
        <p:nvSpPr>
          <p:cNvPr id="51" name="Oval 50"/>
          <p:cNvSpPr/>
          <p:nvPr/>
        </p:nvSpPr>
        <p:spPr>
          <a:xfrm>
            <a:off x="381000" y="3946525"/>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99"/>
                </a:solidFill>
                <a:effectLst/>
                <a:uLnTx/>
                <a:uFillTx/>
                <a:latin typeface="Calibri"/>
                <a:ea typeface="+mn-ea"/>
                <a:cs typeface="Calibri"/>
              </a:rPr>
              <a:t>Rain</a:t>
            </a:r>
            <a:r>
              <a:rPr kumimoji="0" lang="en-US" sz="1800" b="0" i="0" u="none" strike="noStrike" kern="1200" cap="none" spc="0" normalizeH="0" baseline="-25000" noProof="0" dirty="0">
                <a:ln>
                  <a:noFill/>
                </a:ln>
                <a:solidFill>
                  <a:srgbClr val="333399"/>
                </a:solidFill>
                <a:effectLst/>
                <a:uLnTx/>
                <a:uFillTx/>
                <a:latin typeface="Calibri"/>
                <a:ea typeface="+mn-ea"/>
                <a:cs typeface="Calibri"/>
              </a:rPr>
              <a:t>0</a:t>
            </a:r>
          </a:p>
        </p:txBody>
      </p:sp>
      <p:sp>
        <p:nvSpPr>
          <p:cNvPr id="52" name="Oval 51"/>
          <p:cNvSpPr/>
          <p:nvPr/>
        </p:nvSpPr>
        <p:spPr>
          <a:xfrm>
            <a:off x="2667000" y="3946525"/>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99"/>
                </a:solidFill>
                <a:effectLst/>
                <a:uLnTx/>
                <a:uFillTx/>
                <a:latin typeface="Calibri"/>
                <a:ea typeface="+mn-ea"/>
                <a:cs typeface="Calibri"/>
              </a:rPr>
              <a:t>Rain</a:t>
            </a:r>
            <a:r>
              <a:rPr kumimoji="0" lang="en-US" sz="1800" b="0" i="0" u="none" strike="noStrike" kern="1200" cap="none" spc="0" normalizeH="0" baseline="-25000" noProof="0" dirty="0">
                <a:ln>
                  <a:noFill/>
                </a:ln>
                <a:solidFill>
                  <a:srgbClr val="333399"/>
                </a:solidFill>
                <a:effectLst/>
                <a:uLnTx/>
                <a:uFillTx/>
                <a:latin typeface="Calibri"/>
                <a:ea typeface="+mn-ea"/>
                <a:cs typeface="Calibri"/>
              </a:rPr>
              <a:t>1</a:t>
            </a:r>
          </a:p>
        </p:txBody>
      </p:sp>
      <p:sp>
        <p:nvSpPr>
          <p:cNvPr id="53" name="Oval 52"/>
          <p:cNvSpPr/>
          <p:nvPr/>
        </p:nvSpPr>
        <p:spPr>
          <a:xfrm>
            <a:off x="4953000" y="3946525"/>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99"/>
                </a:solidFill>
                <a:effectLst/>
                <a:uLnTx/>
                <a:uFillTx/>
                <a:latin typeface="Calibri"/>
                <a:ea typeface="+mn-ea"/>
                <a:cs typeface="Calibri"/>
              </a:rPr>
              <a:t>Rain</a:t>
            </a:r>
            <a:r>
              <a:rPr kumimoji="0" lang="en-US" sz="1800" b="0" i="0" u="none" strike="noStrike" kern="1200" cap="none" spc="0" normalizeH="0" baseline="-25000" noProof="0" dirty="0">
                <a:ln>
                  <a:noFill/>
                </a:ln>
                <a:solidFill>
                  <a:srgbClr val="333399"/>
                </a:solidFill>
                <a:effectLst/>
                <a:uLnTx/>
                <a:uFillTx/>
                <a:latin typeface="Calibri"/>
                <a:ea typeface="+mn-ea"/>
                <a:cs typeface="Calibri"/>
              </a:rPr>
              <a:t>2</a:t>
            </a: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78" y="63500"/>
            <a:ext cx="2621611" cy="890016"/>
          </a:xfrm>
          <a:prstGeom prst="rect">
            <a:avLst/>
          </a:prstGeom>
        </p:spPr>
      </p:pic>
      <p:cxnSp>
        <p:nvCxnSpPr>
          <p:cNvPr id="58" name="Straight Arrow Connector 57"/>
          <p:cNvCxnSpPr/>
          <p:nvPr/>
        </p:nvCxnSpPr>
        <p:spPr>
          <a:xfrm>
            <a:off x="6934200" y="4327525"/>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 name="TextBox 2"/>
          <p:cNvSpPr txBox="1"/>
          <p:nvPr/>
        </p:nvSpPr>
        <p:spPr>
          <a:xfrm>
            <a:off x="762000" y="2895600"/>
            <a:ext cx="1165140"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0.5</a:t>
            </a:r>
          </a:p>
        </p:txBody>
      </p:sp>
      <p:sp>
        <p:nvSpPr>
          <p:cNvPr id="27" name="TextBox 26"/>
          <p:cNvSpPr txBox="1"/>
          <p:nvPr/>
        </p:nvSpPr>
        <p:spPr>
          <a:xfrm>
            <a:off x="3055405" y="1828800"/>
            <a:ext cx="1222736"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0.5</a:t>
            </a:r>
          </a:p>
        </p:txBody>
      </p:sp>
      <p:sp>
        <p:nvSpPr>
          <p:cNvPr id="28" name="TextBox 27"/>
          <p:cNvSpPr txBox="1"/>
          <p:nvPr/>
        </p:nvSpPr>
        <p:spPr>
          <a:xfrm>
            <a:off x="3048000" y="2858869"/>
            <a:ext cx="1399128"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0.818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0.182</a:t>
            </a:r>
          </a:p>
        </p:txBody>
      </p:sp>
      <p:sp>
        <p:nvSpPr>
          <p:cNvPr id="29" name="TextBox 28"/>
          <p:cNvSpPr txBox="1"/>
          <p:nvPr/>
        </p:nvSpPr>
        <p:spPr>
          <a:xfrm>
            <a:off x="5265205" y="1828800"/>
            <a:ext cx="1456724"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0.627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0.373</a:t>
            </a:r>
          </a:p>
        </p:txBody>
      </p:sp>
      <p:sp>
        <p:nvSpPr>
          <p:cNvPr id="30" name="TextBox 29"/>
          <p:cNvSpPr txBox="1"/>
          <p:nvPr/>
        </p:nvSpPr>
        <p:spPr>
          <a:xfrm>
            <a:off x="5257800" y="2895600"/>
            <a:ext cx="1399128"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0.883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B(-r)  = 0.117</a:t>
            </a:r>
          </a:p>
        </p:txBody>
      </p:sp>
      <p:cxnSp>
        <p:nvCxnSpPr>
          <p:cNvPr id="32" name="Straight Arrow Connector 31"/>
          <p:cNvCxnSpPr>
            <a:stCxn id="3" idx="3"/>
            <a:endCxn id="27" idx="1"/>
          </p:cNvCxnSpPr>
          <p:nvPr/>
        </p:nvCxnSpPr>
        <p:spPr>
          <a:xfrm flipV="1">
            <a:off x="1927140" y="2151966"/>
            <a:ext cx="1128265" cy="1066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28" idx="0"/>
          </p:cNvCxnSpPr>
          <p:nvPr/>
        </p:nvCxnSpPr>
        <p:spPr>
          <a:xfrm flipH="1">
            <a:off x="3747564" y="2514600"/>
            <a:ext cx="62436" cy="3442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p:nvPr/>
        </p:nvCxnSpPr>
        <p:spPr>
          <a:xfrm>
            <a:off x="6019800" y="2514600"/>
            <a:ext cx="10376" cy="3442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a:stCxn id="28" idx="3"/>
            <a:endCxn id="29" idx="1"/>
          </p:cNvCxnSpPr>
          <p:nvPr/>
        </p:nvCxnSpPr>
        <p:spPr>
          <a:xfrm flipV="1">
            <a:off x="4447128" y="2151966"/>
            <a:ext cx="818077" cy="10300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07808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0"/>
            <a:ext cx="8458200" cy="4525963"/>
          </a:xfrm>
        </p:spPr>
        <p:txBody>
          <a:bodyPr/>
          <a:lstStyle/>
          <a:p>
            <a:r>
              <a:rPr lang="en-US" sz="2400" dirty="0">
                <a:latin typeface="Calibri"/>
                <a:ea typeface="ＭＳ Ｐゴシック" pitchFamily="34" charset="-128"/>
                <a:cs typeface="Calibri"/>
              </a:rPr>
              <a:t>We are given evidence at each time and want to know</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We can derive the following updates</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pic>
        <p:nvPicPr>
          <p:cNvPr id="1216516"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743200" y="3800475"/>
            <a:ext cx="3154363"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4" name="Picture 12" descr="txp_fig"/>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255713" y="3260725"/>
            <a:ext cx="3468687" cy="31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6518" name="Picture 6" descr="txp_fig"/>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2727325" y="4632325"/>
            <a:ext cx="578167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6519" name="Picture 7" descr="txp_fig"/>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2773363" y="5470525"/>
            <a:ext cx="5840412"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7" name="Picture 10" descr="txp_fig"/>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3424238" y="1905000"/>
            <a:ext cx="2822575" cy="31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8" name="AutoShape 11"/>
          <p:cNvSpPr>
            <a:spLocks noChangeArrowheads="1"/>
          </p:cNvSpPr>
          <p:nvPr/>
        </p:nvSpPr>
        <p:spPr bwMode="auto">
          <a:xfrm>
            <a:off x="8305800" y="2819400"/>
            <a:ext cx="3581400" cy="990600"/>
          </a:xfrm>
          <a:prstGeom prst="wedgeRectCallout">
            <a:avLst>
              <a:gd name="adj1" fmla="val -146411"/>
              <a:gd name="adj2" fmla="val 10671"/>
            </a:avLst>
          </a:prstGeom>
          <a:solidFill>
            <a:schemeClr val="accent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We can normalize as we go if we want to have P(</a:t>
            </a:r>
            <a:r>
              <a:rPr kumimoji="0" lang="en-US" sz="1800" b="0" i="0" u="none" strike="noStrike" kern="1200" cap="none" spc="0" normalizeH="0" baseline="0" noProof="0" dirty="0" err="1">
                <a:ln>
                  <a:noFill/>
                </a:ln>
                <a:solidFill>
                  <a:srgbClr val="000000"/>
                </a:solidFill>
                <a:effectLst/>
                <a:uLnTx/>
                <a:uFillTx/>
                <a:latin typeface="Calibri"/>
                <a:ea typeface="ＭＳ Ｐゴシック" pitchFamily="34" charset="-128"/>
                <a:cs typeface="Calibri"/>
              </a:rPr>
              <a:t>x|e</a:t>
            </a: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 at each time step, or just once at the end…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65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165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16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Online Belief Updates</a:t>
            </a:r>
          </a:p>
        </p:txBody>
      </p:sp>
      <p:sp>
        <p:nvSpPr>
          <p:cNvPr id="3" name="Content Placeholder 2"/>
          <p:cNvSpPr>
            <a:spLocks noGrp="1"/>
          </p:cNvSpPr>
          <p:nvPr>
            <p:ph idx="1"/>
          </p:nvPr>
        </p:nvSpPr>
        <p:spPr/>
        <p:txBody>
          <a:bodyPr/>
          <a:lstStyle/>
          <a:p>
            <a:r>
              <a:rPr lang="en-US" sz="2400" dirty="0">
                <a:latin typeface="Calibri"/>
                <a:cs typeface="Calibri"/>
              </a:rPr>
              <a:t>Every time step, we start with current P(X | evidence)</a:t>
            </a:r>
          </a:p>
          <a:p>
            <a:r>
              <a:rPr lang="en-US" sz="2400" dirty="0">
                <a:latin typeface="Calibri"/>
                <a:cs typeface="Calibri"/>
              </a:rPr>
              <a:t>We update for time:</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We update for evidence:</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The forward algorithm does both at once (and </a:t>
            </a:r>
            <a:r>
              <a:rPr lang="en-US" sz="2400" dirty="0" err="1">
                <a:latin typeface="Calibri"/>
                <a:cs typeface="Calibri"/>
              </a:rPr>
              <a:t>doesn</a:t>
            </a:r>
            <a:r>
              <a:rPr lang="ja-JP" altLang="en-US" sz="2400" dirty="0">
                <a:latin typeface="Calibri"/>
                <a:cs typeface="Calibri"/>
              </a:rPr>
              <a:t>’</a:t>
            </a:r>
            <a:r>
              <a:rPr lang="en-US" sz="2400" dirty="0">
                <a:latin typeface="Calibri"/>
                <a:cs typeface="Calibri"/>
              </a:rPr>
              <a:t>t normalize)</a:t>
            </a:r>
          </a:p>
          <a:p>
            <a:endParaRPr lang="en-US" sz="2400" dirty="0">
              <a:latin typeface="Calibri"/>
              <a:cs typeface="Calibri"/>
            </a:endParaRPr>
          </a:p>
          <a:p>
            <a:endParaRPr lang="en-US" sz="2400" dirty="0">
              <a:latin typeface="Calibri"/>
              <a:cs typeface="Calibri"/>
            </a:endParaRPr>
          </a:p>
        </p:txBody>
      </p:sp>
      <p:pic>
        <p:nvPicPr>
          <p:cNvPr id="5" name="Picture 13" descr="txp_fi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2740025"/>
            <a:ext cx="6629400"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4" descr="txp_fi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219200" y="4945062"/>
            <a:ext cx="511492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7"/>
          <p:cNvGrpSpPr>
            <a:grpSpLocks/>
          </p:cNvGrpSpPr>
          <p:nvPr/>
        </p:nvGrpSpPr>
        <p:grpSpPr bwMode="auto">
          <a:xfrm>
            <a:off x="8991600" y="2338607"/>
            <a:ext cx="2133600" cy="785593"/>
            <a:chOff x="4800" y="1056"/>
            <a:chExt cx="912" cy="336"/>
          </a:xfrm>
        </p:grpSpPr>
        <p:sp>
          <p:nvSpPr>
            <p:cNvPr id="8" name="Oval 12"/>
            <p:cNvSpPr>
              <a:spLocks noChangeArrowheads="1"/>
            </p:cNvSpPr>
            <p:nvPr/>
          </p:nvSpPr>
          <p:spPr bwMode="auto">
            <a:xfrm>
              <a:off x="5376" y="1056"/>
              <a:ext cx="336" cy="336"/>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2</a:t>
              </a:r>
            </a:p>
          </p:txBody>
        </p:sp>
        <p:cxnSp>
          <p:nvCxnSpPr>
            <p:cNvPr id="9" name="AutoShape 14"/>
            <p:cNvCxnSpPr>
              <a:cxnSpLocks noChangeShapeType="1"/>
              <a:stCxn id="10" idx="6"/>
              <a:endCxn id="8" idx="2"/>
            </p:cNvCxnSpPr>
            <p:nvPr/>
          </p:nvCxnSpPr>
          <p:spPr bwMode="auto">
            <a:xfrm>
              <a:off x="5145" y="1224"/>
              <a:ext cx="222"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 name="Oval 15"/>
            <p:cNvSpPr>
              <a:spLocks noChangeArrowheads="1"/>
            </p:cNvSpPr>
            <p:nvPr/>
          </p:nvSpPr>
          <p:spPr bwMode="auto">
            <a:xfrm>
              <a:off x="4800" y="1056"/>
              <a:ext cx="336" cy="336"/>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1</a:t>
              </a:r>
            </a:p>
          </p:txBody>
        </p:sp>
      </p:grpSp>
      <p:grpSp>
        <p:nvGrpSpPr>
          <p:cNvPr id="11" name="Group 25"/>
          <p:cNvGrpSpPr>
            <a:grpSpLocks/>
          </p:cNvGrpSpPr>
          <p:nvPr/>
        </p:nvGrpSpPr>
        <p:grpSpPr bwMode="auto">
          <a:xfrm>
            <a:off x="9525000" y="3657600"/>
            <a:ext cx="762000" cy="2285997"/>
            <a:chOff x="5256" y="2199"/>
            <a:chExt cx="336" cy="1008"/>
          </a:xfrm>
        </p:grpSpPr>
        <p:sp>
          <p:nvSpPr>
            <p:cNvPr id="12" name="Oval 18"/>
            <p:cNvSpPr>
              <a:spLocks noChangeArrowheads="1"/>
            </p:cNvSpPr>
            <p:nvPr/>
          </p:nvSpPr>
          <p:spPr bwMode="auto">
            <a:xfrm>
              <a:off x="5256" y="2199"/>
              <a:ext cx="336" cy="336"/>
            </a:xfrm>
            <a:prstGeom prst="ellipse">
              <a:avLst/>
            </a:prstGeom>
            <a:solidFill>
              <a:schemeClr val="bg1"/>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X</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2</a:t>
              </a:r>
              <a:endParaRPr kumimoji="0" lang="en-US" sz="1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endParaRPr>
            </a:p>
          </p:txBody>
        </p:sp>
        <p:cxnSp>
          <p:nvCxnSpPr>
            <p:cNvPr id="13" name="AutoShape 19"/>
            <p:cNvCxnSpPr>
              <a:cxnSpLocks noChangeShapeType="1"/>
              <a:stCxn id="12" idx="4"/>
              <a:endCxn id="14" idx="0"/>
            </p:cNvCxnSpPr>
            <p:nvPr/>
          </p:nvCxnSpPr>
          <p:spPr bwMode="auto">
            <a:xfrm>
              <a:off x="5424" y="2544"/>
              <a:ext cx="0" cy="31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4" name="Oval 24"/>
            <p:cNvSpPr>
              <a:spLocks noChangeArrowheads="1"/>
            </p:cNvSpPr>
            <p:nvPr/>
          </p:nvSpPr>
          <p:spPr bwMode="auto">
            <a:xfrm>
              <a:off x="5256" y="2871"/>
              <a:ext cx="336" cy="336"/>
            </a:xfrm>
            <a:prstGeom prst="ellipse">
              <a:avLst/>
            </a:prstGeom>
            <a:solidFill>
              <a:schemeClr val="bg2"/>
            </a:solidFill>
            <a:ln w="2857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a:ea typeface="ＭＳ Ｐゴシック" pitchFamily="34" charset="-128"/>
                  <a:cs typeface="Calibri"/>
                </a:rPr>
                <a:t>E</a:t>
              </a:r>
              <a:r>
                <a:rPr kumimoji="0" lang="en-US" sz="2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rPr>
                <a:t>2</a:t>
              </a:r>
              <a:endParaRPr kumimoji="0" lang="en-US" sz="1400" b="0" i="0" u="none" strike="noStrike" kern="1200" cap="none" spc="0" normalizeH="0" baseline="-25000" noProof="0" dirty="0">
                <a:ln>
                  <a:noFill/>
                </a:ln>
                <a:solidFill>
                  <a:srgbClr val="000000"/>
                </a:solidFill>
                <a:effectLst/>
                <a:uLnTx/>
                <a:uFillTx/>
                <a:latin typeface="Calibri"/>
                <a:ea typeface="ＭＳ Ｐゴシック" pitchFamily="34" charset="-128"/>
                <a:cs typeface="Calibri"/>
              </a:endParaRPr>
            </a:p>
          </p:txBody>
        </p:sp>
      </p:grpSp>
    </p:spTree>
    <p:extLst>
      <p:ext uri="{BB962C8B-B14F-4D97-AF65-F5344CB8AC3E}">
        <p14:creationId xmlns:p14="http://schemas.microsoft.com/office/powerpoint/2010/main" val="4171023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Pacman</a:t>
            </a:r>
            <a:r>
              <a:rPr lang="en-US" dirty="0"/>
              <a:t> – Sonar (P4)</a:t>
            </a:r>
          </a:p>
        </p:txBody>
      </p:sp>
      <p:pic>
        <p:nvPicPr>
          <p:cNvPr id="5" name="Picture 4" descr="Screen Shot 2014-08-21 at 7.49.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058" y="1219200"/>
            <a:ext cx="6297884" cy="5277193"/>
          </a:xfrm>
          <a:prstGeom prst="rect">
            <a:avLst/>
          </a:prstGeom>
        </p:spPr>
      </p:pic>
      <p:sp>
        <p:nvSpPr>
          <p:cNvPr id="6" name="TextBox 5"/>
          <p:cNvSpPr txBox="1"/>
          <p:nvPr/>
        </p:nvSpPr>
        <p:spPr>
          <a:xfrm>
            <a:off x="7785911" y="6507901"/>
            <a:ext cx="440051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ＭＳ Ｐゴシック" pitchFamily="34" charset="-128"/>
                <a:cs typeface="Calibri"/>
              </a:rPr>
              <a:t>[Demo: </a:t>
            </a:r>
            <a:r>
              <a:rPr kumimoji="0" lang="en-US" sz="1800" b="0" i="0" u="none" strike="noStrike" kern="1200" cap="none" spc="0" normalizeH="0" baseline="0" noProof="0" dirty="0" err="1">
                <a:ln>
                  <a:noFill/>
                </a:ln>
                <a:solidFill>
                  <a:srgbClr val="FF0000"/>
                </a:solidFill>
                <a:effectLst/>
                <a:uLnTx/>
                <a:uFillTx/>
                <a:latin typeface="Calibri"/>
                <a:ea typeface="ＭＳ Ｐゴシック" pitchFamily="34" charset="-128"/>
                <a:cs typeface="Calibri"/>
              </a:rPr>
              <a:t>Pacman</a:t>
            </a:r>
            <a:r>
              <a:rPr kumimoji="0" lang="en-US" sz="1800" b="0" i="0" u="none" strike="noStrike" kern="1200" cap="none" spc="0" normalizeH="0" baseline="0" noProof="0" dirty="0">
                <a:ln>
                  <a:noFill/>
                </a:ln>
                <a:solidFill>
                  <a:srgbClr val="FF0000"/>
                </a:solidFill>
                <a:effectLst/>
                <a:uLnTx/>
                <a:uFillTx/>
                <a:latin typeface="Calibri"/>
                <a:ea typeface="ＭＳ Ｐゴシック" pitchFamily="34" charset="-128"/>
                <a:cs typeface="Calibri"/>
              </a:rPr>
              <a:t> – Sonar – No Beliefs(L14D1)]</a:t>
            </a:r>
          </a:p>
        </p:txBody>
      </p:sp>
    </p:spTree>
    <p:extLst>
      <p:ext uri="{BB962C8B-B14F-4D97-AF65-F5344CB8AC3E}">
        <p14:creationId xmlns:p14="http://schemas.microsoft.com/office/powerpoint/2010/main" val="223502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Example: Independence</a:t>
            </a:r>
          </a:p>
        </p:txBody>
      </p:sp>
      <p:sp>
        <p:nvSpPr>
          <p:cNvPr id="27651" name="Rectangle 3"/>
          <p:cNvSpPr>
            <a:spLocks noGrp="1" noChangeArrowheads="1"/>
          </p:cNvSpPr>
          <p:nvPr>
            <p:ph idx="1"/>
          </p:nvPr>
        </p:nvSpPr>
        <p:spPr/>
        <p:txBody>
          <a:bodyPr/>
          <a:lstStyle/>
          <a:p>
            <a:pPr eaLnBrk="1" hangingPunct="1"/>
            <a:r>
              <a:rPr lang="en-US" dirty="0"/>
              <a:t>N fair, independent coin flips:</a:t>
            </a:r>
          </a:p>
        </p:txBody>
      </p:sp>
      <p:graphicFrame>
        <p:nvGraphicFramePr>
          <p:cNvPr id="1043475" name="Group 19"/>
          <p:cNvGraphicFramePr>
            <a:graphicFrameLocks noGrp="1"/>
          </p:cNvGraphicFramePr>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362532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a:t>
            </a:r>
            <a:r>
              <a:rPr lang="en-US" dirty="0" err="1"/>
              <a:t>Pacman</a:t>
            </a:r>
            <a:r>
              <a:rPr lang="en-US" dirty="0"/>
              <a:t> – Sonar (with beliefs)</a:t>
            </a:r>
          </a:p>
        </p:txBody>
      </p:sp>
      <p:pic>
        <p:nvPicPr>
          <p:cNvPr id="5" name="Pacman sonar (P4) -- with belie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41478788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58838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a:latin typeface="Calibri"/>
                <a:cs typeface="Calibri"/>
              </a:rPr>
              <a:t>cavity) = P(+catch|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342882" marR="0" lvl="0" indent="-342882"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sz="2000" b="0" i="0" u="none" strike="noStrike" kern="1200" cap="none" spc="0" normalizeH="0" baseline="0" noProof="0" dirty="0">
                <a:ln>
                  <a:noFill/>
                </a:ln>
                <a:solidFill>
                  <a:srgbClr val="333399"/>
                </a:solidFill>
                <a:effectLst/>
                <a:uLnTx/>
                <a:uFillTx/>
                <a:latin typeface="Calibri"/>
                <a:ea typeface="+mn-ea"/>
                <a:cs typeface="Calibri"/>
              </a:rPr>
              <a:t>Equivalent statements:</a:t>
            </a:r>
          </a:p>
          <a:p>
            <a:pPr marL="742913" marR="0" lvl="1" indent="-285737"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P(Toothache | Catch , Cavity) = P(Toothache | Cavity)</a:t>
            </a:r>
          </a:p>
          <a:p>
            <a:pPr marL="742913" marR="0" lvl="1" indent="-285737"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P(Toothache, Catch | Cavity) = P(Toothache | Cavity) P(Catch | Cavity)</a:t>
            </a:r>
          </a:p>
          <a:p>
            <a:pPr marL="742913" marR="0" lvl="1" indent="-285737"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Calibri"/>
              </a:rPr>
              <a:t>One can be derived from the other easily</a:t>
            </a:r>
          </a:p>
        </p:txBody>
      </p:sp>
    </p:spTree>
    <p:extLst>
      <p:ext uri="{BB962C8B-B14F-4D97-AF65-F5344CB8AC3E}">
        <p14:creationId xmlns:p14="http://schemas.microsoft.com/office/powerpoint/2010/main" val="3626639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94038" y="45720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9448800" y="3352800"/>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70238" y="57150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495937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 e_1)&#10;\]&#10;\end{document}&#10;"/>
  <p:tag name="FILENAME" val="txp_fig"/>
  <p:tag name="FORMAT" val="pngmono"/>
  <p:tag name="RES" val="1200"/>
  <p:tag name="BLEND" val="0"/>
  <p:tag name="TRANSPARENT" val="0"/>
  <p:tag name="TBUG" val="0"/>
  <p:tag name="ALLOWFS" val="0"/>
  <p:tag name="MAGNIFICATION" val="1350"/>
  <p:tag name="ORIGWIDTH" val="88"/>
  <p:tag name="PICTUREFILESIZE" val="483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MAGNIFICATION" val="1351"/>
  <p:tag name="ORIGWIDTH" val="61"/>
  <p:tag name="PICTUREFILESIZE" val="4054"/>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 e_1) = P(x_1, e_1) / P(e_1)&#10;\]&#10;\end{document}&#10;"/>
  <p:tag name="FILENAME" val="txp_fig"/>
  <p:tag name="FORMAT" val="pngmono"/>
  <p:tag name="RES" val="1200"/>
  <p:tag name="BLEND" val="0"/>
  <p:tag name="TRANSPARENT" val="0"/>
  <p:tag name="TBUG" val="0"/>
  <p:tag name="ALLOWFS" val="0"/>
  <p:tag name="MAGNIFICATION" val="886"/>
  <p:tag name="ORIGWIDTH" val="269"/>
  <p:tag name="PICTUREFILESIZE" val="1177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x_1) P(e_1 | x_1)&#10;\]&#10;\end{document}&#10;"/>
  <p:tag name="FILENAME" val="txp_fig"/>
  <p:tag name="FORMAT" val="pngmono"/>
  <p:tag name="RES" val="1200"/>
  <p:tag name="BLEND" val="0"/>
  <p:tag name="TRANSPARENT" val="0"/>
  <p:tag name="TBUG" val="0"/>
  <p:tag name="ALLOWFS" val="0"/>
  <p:tag name="MAGNIFICATION" val="886"/>
  <p:tag name="ORIGWIDTH" val="165"/>
  <p:tag name="PICTUREFILESIZE" val="813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ropto_{X_1} P(x_1, e_1)&#10;\]&#10;\end{document}&#10;"/>
  <p:tag name="FILENAME" val="txp_fig"/>
  <p:tag name="FORMAT" val="pngmono"/>
  <p:tag name="RES" val="1200"/>
  <p:tag name="BLEND" val="0"/>
  <p:tag name="TRANSPARENT" val="0"/>
  <p:tag name="TBUG" val="0"/>
  <p:tag name="ALLOWFS" val="0"/>
  <p:tag name="MAGNIFICATION" val="886"/>
  <p:tag name="ORIGWIDTH" val="133"/>
  <p:tag name="PICTUREFILESIZE" val="7274"/>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 = \sum_{x_1} P(x_1, x_2)&#10;\]&#10;\end{document}&#10;"/>
  <p:tag name="FILENAME" val="txp_fig"/>
  <p:tag name="FORMAT" val="pngmono"/>
  <p:tag name="RES" val="1200"/>
  <p:tag name="BLEND" val="0"/>
  <p:tag name="TRANSPARENT" val="0"/>
  <p:tag name="TBUG" val="0"/>
  <p:tag name="ALLOWFS" val="0"/>
  <p:tag name="MAGNIFICATION" val="886"/>
  <p:tag name="ORIGWIDTH" val="205"/>
  <p:tag name="PICTUREFILESIZE" val="12695"/>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sum_{x_1} P(x_1) P(x_2 | x_1)&#10;\]&#10;\end{document}&#10;"/>
  <p:tag name="FILENAME" val="txp_fig"/>
  <p:tag name="FORMAT" val="pngmono"/>
  <p:tag name="RES" val="1200"/>
  <p:tag name="BLEND" val="0"/>
  <p:tag name="TRANSPARENT" val="0"/>
  <p:tag name="TBUG" val="0"/>
  <p:tag name="ALLOWFS" val="0"/>
  <p:tag name="MAGNIFICATION" val="886"/>
  <p:tag name="ORIGWIDTH" val="196"/>
  <p:tag name="PICTUREFILESIZE" val="12778"/>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B(X_t) = P(X_{t}|e_{1:t})}&#10;\]&#10;\end{document}&#10;"/>
  <p:tag name="FILENAME" val="txp_fig"/>
  <p:tag name="FORMAT" val="png16m"/>
  <p:tag name="RES" val="1200"/>
  <p:tag name="BLEND" val="0"/>
  <p:tag name="TRANSPARENT" val="0"/>
  <p:tag name="TBUG" val="0"/>
  <p:tag name="ALLOWFS" val="0"/>
  <p:tag name="ORIGWIDTH" val="187"/>
  <p:tag name="PICTUREFILESIZE" val="14201"/>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B(X)} \propto \textcolor{Orange}{P(e| X)} \textcolor{OliveGreen}{B'(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11"/>
  <p:tag name="PICTUREFILESIZE" val="19959"/>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def\argmax{\mathop{\rm arg\,max}}&#10;\begin{document}&#10;\[&#10;= \sum_{x_{t-1}} P(x_{t-1}, x_t, e_{1: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0"/>
  <p:tag name="PICTUREFILESIZE" val="11969"/>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P(x_t | e_{1:t}) \propto_X \textcolor{BrickRed}{P(x_t, e_{1:t})}&#10;\]&#10;\end{document}&#10;"/>
  <p:tag name="FILENAME" val="txp_fig"/>
  <p:tag name="FORMAT" val="png16m"/>
  <p:tag name="RES" val="1200"/>
  <p:tag name="BLEND" val="0"/>
  <p:tag name="TRANSPARENT" val="0"/>
  <p:tag name="TBUG" val="0"/>
  <p:tag name="ALLOWFS" val="0"/>
  <p:tag name="MAGNIFICATION" val="1183"/>
  <p:tag name="ORIGWIDTH" val="231"/>
  <p:tag name="PICTUREFILESIZE" val="19653"/>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 \sum_{x_{t-1}} \textcolor{BrickRed}{P(x_{t-1}, e_{1:t-1})} P(x_t | x_{t-1}) P(e_t | x_t)&#10;\]&#10;\end{document}&#10;"/>
  <p:tag name="EXTERNALNAME" val="txp_fig"/>
  <p:tag name="BLEND" val="False"/>
  <p:tag name="TRANSPARENT" val="False"/>
  <p:tag name="KEEPFILES" val="False"/>
  <p:tag name="DEBUGPAUSE" val="False"/>
  <p:tag name="RESOLUTION" val="1200"/>
  <p:tag name="TIMEOUT" val="(none)"/>
  <p:tag name="BOXWIDTH" val="563"/>
  <p:tag name="BOXHEIGHT" val="414"/>
  <p:tag name="BOXFONT" val="10"/>
  <p:tag name="BOXWRAP" val="False"/>
  <p:tag name="WORKAROUNDTRANSPARENCYBUG" val="False"/>
  <p:tag name="ALLOWFONTSUBSTITUTION" val="False"/>
  <p:tag name="BITMAPFORMAT" val="png16m"/>
  <p:tag name="ORIGWIDTH" val="385"/>
  <p:tag name="PICTUREFILESIZE" val="35871"/>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 P(e_t | x_t) \sum_{x_{t-1}} P(x_t | x_{t-1})  \textcolor{BrickRed}{P(x_{t-1}, e_{1:t-1})}&#10;\]&#10;\end{document}&#10;"/>
  <p:tag name="EXTERNALNAME" val="txp_fig"/>
  <p:tag name="BLEND" val="False"/>
  <p:tag name="TRANSPARENT" val="False"/>
  <p:tag name="KEEPFILES" val="False"/>
  <p:tag name="DEBUGPAUSE" val="False"/>
  <p:tag name="RESOLUTION" val="1200"/>
  <p:tag name="TIMEOUT" val="(none)"/>
  <p:tag name="BOXWIDTH" val="563"/>
  <p:tag name="BOXHEIGHT" val="414"/>
  <p:tag name="BOXFONT" val="10"/>
  <p:tag name="BOXWRAP" val="False"/>
  <p:tag name="WORKAROUNDTRANSPARENCYBUG" val="False"/>
  <p:tag name="ALLOWFONTSUBSTITUTION" val="False"/>
  <p:tag name="BITMAPFORMAT" val="png16m"/>
  <p:tag name="ORIGWIDTH" val="389"/>
  <p:tag name="PICTUREFILESIZE" val="36054"/>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B_t(X) = P(X_t | e_{1:t})&#10;\]&#10;\end{document}&#10;"/>
  <p:tag name="FILENAME" val="txp_fig"/>
  <p:tag name="FORMAT" val="png16m"/>
  <p:tag name="RES" val="1200"/>
  <p:tag name="BLEND" val="0"/>
  <p:tag name="TRANSPARENT" val="0"/>
  <p:tag name="TBUG" val="0"/>
  <p:tag name="ALLOWFS" val="0"/>
  <p:tag name="MAGNIFICATION" val="1182"/>
  <p:tag name="ORIGWIDTH" val="188"/>
  <p:tag name="PICTUREFILESIZE" val="14132"/>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OliveGreen}{P(x_{t}|e_{1:t-1})} = \sum_{x_{t-1}}  \textcolor{BrickRed}{P(x_{t-1}|e_{1:t-1})} \cdot P(x_{t}| x_{t-1})&#10;\]&#10;\end{document}&#10;"/>
  <p:tag name="FILENAME" val="txp_fig"/>
  <p:tag name="FORMAT" val="png16m"/>
  <p:tag name="RES" val="1200"/>
  <p:tag name="BLEND" val="0"/>
  <p:tag name="TRANSPARENT" val="0"/>
  <p:tag name="TBUG" val="0"/>
  <p:tag name="ALLOWFS" val="0"/>
  <p:tag name="ORIGWIDTH" val="443"/>
  <p:tag name="PICTUREFILESIZE" val="40221"/>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P(x_{t}|e_{1:t})} \propto_X \textcolor{OliveGreen}{P(x_{t}|e_{1:t-1})}\cdot P(e_{t}| x_{t}) &#10;\]&#10;\end{document}&#10;"/>
  <p:tag name="FILENAME" val="txp_fig"/>
  <p:tag name="FORMAT" val="png16m"/>
  <p:tag name="RES" val="1200"/>
  <p:tag name="BLEND" val="0"/>
  <p:tag name="TRANSPARENT" val="0"/>
  <p:tag name="TBUG" val="0"/>
  <p:tag name="ALLOWFS" val="0"/>
  <p:tag name="ORIGWIDTH" val="343"/>
  <p:tag name="PICTUREFILESIZE" val="2834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2736</Words>
  <Application>Microsoft Macintosh PowerPoint</Application>
  <PresentationFormat>Widescreen</PresentationFormat>
  <Paragraphs>793</Paragraphs>
  <Slides>60</Slides>
  <Notes>25</Notes>
  <HiddenSlides>4</HiddenSlides>
  <MMClips>5</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69" baseType="lpstr">
      <vt:lpstr>ＭＳ Ｐゴシック</vt:lpstr>
      <vt:lpstr>Arial</vt:lpstr>
      <vt:lpstr>Calibri</vt:lpstr>
      <vt:lpstr>cmsy10</vt:lpstr>
      <vt:lpstr>Times New Roman</vt:lpstr>
      <vt:lpstr>Wingdings</vt:lpstr>
      <vt:lpstr>Office Theme</vt:lpstr>
      <vt:lpstr>dan-berkeley-nlp-v1</vt:lpstr>
      <vt:lpstr>Photo Editor Photo</vt:lpstr>
      <vt:lpstr>PowerPoint Presentation</vt:lpstr>
      <vt:lpstr>PowerPoint Presentation</vt:lpstr>
      <vt:lpstr>PowerPoint Presentation</vt:lpstr>
      <vt:lpstr>Independence</vt:lpstr>
      <vt:lpstr>Example: Independence?</vt:lpstr>
      <vt:lpstr>Example: Independence</vt:lpstr>
      <vt:lpstr>Conditional Independence</vt:lpstr>
      <vt:lpstr>Conditional Independence</vt:lpstr>
      <vt:lpstr>Conditional Independence</vt:lpstr>
      <vt:lpstr>Conditional Independence</vt:lpstr>
      <vt:lpstr>Conditional Independence</vt:lpstr>
      <vt:lpstr>Probability Recap</vt:lpstr>
      <vt:lpstr>Reasoning over Time or Space</vt:lpstr>
      <vt:lpstr>Markov Models</vt:lpstr>
      <vt:lpstr>Joint Distribution of a Markov Model</vt:lpstr>
      <vt:lpstr>Chain Rule and Markov Models</vt:lpstr>
      <vt:lpstr>Chain Rule and Markov Models</vt:lpstr>
      <vt:lpstr>Implied Conditional Independencies</vt:lpstr>
      <vt:lpstr>Markov Models Recap</vt:lpstr>
      <vt:lpstr>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Hidden Markov Models</vt:lpstr>
      <vt:lpstr>Hidden Markov Models</vt:lpstr>
      <vt:lpstr>Example: Weather HMM</vt:lpstr>
      <vt:lpstr>Example: Ghostbusters HMM</vt:lpstr>
      <vt:lpstr>Video of Demo Ghostbusters – Circular Dynamics -- HMM</vt:lpstr>
      <vt:lpstr>Joint Distribution of an HMM</vt:lpstr>
      <vt:lpstr>Chain Rule and HMMs</vt:lpstr>
      <vt:lpstr>Chain Rule and HMMs</vt:lpstr>
      <vt:lpstr>Implied Conditional Independencies</vt:lpstr>
      <vt:lpstr>HMMs Recap</vt:lpstr>
      <vt:lpstr>Conditional Independence</vt:lpstr>
      <vt:lpstr>Real HMM Examples</vt:lpstr>
      <vt:lpstr>Filtering / Monitoring</vt:lpstr>
      <vt:lpstr>Example: Robot Localization</vt:lpstr>
      <vt:lpstr>Example: Robot Localization</vt:lpstr>
      <vt:lpstr>Example: Robot Localization</vt:lpstr>
      <vt:lpstr>Example: Robot Localization</vt:lpstr>
      <vt:lpstr>Example: Robot Localization</vt:lpstr>
      <vt:lpstr>Example: Robot Localization</vt:lpstr>
      <vt:lpstr>Inference: Base Cases</vt:lpstr>
      <vt:lpstr>Passage of Time</vt:lpstr>
      <vt:lpstr>Example: Passage of Time</vt:lpstr>
      <vt:lpstr>Observation</vt:lpstr>
      <vt:lpstr>Example: Observation</vt:lpstr>
      <vt:lpstr>Example: Weather HMM</vt:lpstr>
      <vt:lpstr>The Forward Algorithm</vt:lpstr>
      <vt:lpstr>Online Belief Updates</vt:lpstr>
      <vt:lpstr>Pacman – Sonar (P4)</vt:lpstr>
      <vt:lpstr>Video of Demo Pacman – Sonar (with beliefs)</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 5100 - Fundamentals of AI</dc:title>
  <dc:subject>PptxGenJS Presentation</dc:subject>
  <dc:creator>Created by Marp</dc:creator>
  <cp:lastModifiedBy>Christopher Clarke</cp:lastModifiedBy>
  <cp:revision>3</cp:revision>
  <dcterms:created xsi:type="dcterms:W3CDTF">2025-05-24T07:04:43Z</dcterms:created>
  <dcterms:modified xsi:type="dcterms:W3CDTF">2025-05-24T07:10:28Z</dcterms:modified>
</cp:coreProperties>
</file>